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8" r:id="rId2"/>
    <p:sldId id="260" r:id="rId3"/>
    <p:sldId id="259" r:id="rId4"/>
    <p:sldId id="294" r:id="rId5"/>
    <p:sldId id="261" r:id="rId6"/>
    <p:sldId id="302" r:id="rId7"/>
    <p:sldId id="303" r:id="rId8"/>
    <p:sldId id="292" r:id="rId9"/>
    <p:sldId id="262" r:id="rId10"/>
    <p:sldId id="263" r:id="rId11"/>
    <p:sldId id="304" r:id="rId12"/>
    <p:sldId id="305" r:id="rId13"/>
    <p:sldId id="264" r:id="rId14"/>
    <p:sldId id="288" r:id="rId15"/>
    <p:sldId id="282" r:id="rId16"/>
    <p:sldId id="284" r:id="rId17"/>
    <p:sldId id="266" r:id="rId18"/>
    <p:sldId id="267" r:id="rId19"/>
    <p:sldId id="306" r:id="rId20"/>
    <p:sldId id="268" r:id="rId21"/>
    <p:sldId id="269" r:id="rId22"/>
    <p:sldId id="300"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057" autoAdjust="0"/>
  </p:normalViewPr>
  <p:slideViewPr>
    <p:cSldViewPr snapToGrid="0">
      <p:cViewPr varScale="1">
        <p:scale>
          <a:sx n="70" d="100"/>
          <a:sy n="70" d="100"/>
        </p:scale>
        <p:origin x="53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D53A0D-7AC9-F648-9C8B-7F6D3958953E}" type="doc">
      <dgm:prSet loTypeId="urn:microsoft.com/office/officeart/2005/8/layout/target3" loCatId="" qsTypeId="urn:microsoft.com/office/officeart/2005/8/quickstyle/simple2" qsCatId="simple" csTypeId="urn:microsoft.com/office/officeart/2005/8/colors/accent1_2" csCatId="accent1" phldr="1"/>
      <dgm:spPr/>
    </dgm:pt>
    <dgm:pt modelId="{16FD3675-2186-D049-99BB-73235AB54FA7}">
      <dgm:prSet/>
      <dgm:spPr/>
      <dgm:t>
        <a:bodyPr/>
        <a:lstStyle/>
        <a:p>
          <a:r>
            <a:rPr lang="en-US" dirty="0"/>
            <a:t>CoM to Bos / Side to Side / Manage Magnitude of Pressure</a:t>
          </a:r>
        </a:p>
      </dgm:t>
    </dgm:pt>
    <dgm:pt modelId="{9E582968-16E9-ED4E-BD07-FF84D713F5F3}" type="parTrans" cxnId="{5EB76D59-588E-EA45-8FAA-CB2ABCC2E714}">
      <dgm:prSet/>
      <dgm:spPr/>
      <dgm:t>
        <a:bodyPr/>
        <a:lstStyle/>
        <a:p>
          <a:endParaRPr lang="en-US"/>
        </a:p>
      </dgm:t>
    </dgm:pt>
    <dgm:pt modelId="{60FCFD23-1B17-0740-8F91-68F12FE5B1E9}" type="sibTrans" cxnId="{5EB76D59-588E-EA45-8FAA-CB2ABCC2E714}">
      <dgm:prSet/>
      <dgm:spPr/>
      <dgm:t>
        <a:bodyPr/>
        <a:lstStyle/>
        <a:p>
          <a:endParaRPr lang="en-US"/>
        </a:p>
      </dgm:t>
    </dgm:pt>
    <dgm:pt modelId="{AE9D1DF4-85F7-8641-9190-A0AF943676C3}">
      <dgm:prSet/>
      <dgm:spPr/>
      <dgm:t>
        <a:bodyPr/>
        <a:lstStyle/>
        <a:p>
          <a:r>
            <a:rPr lang="en-US"/>
            <a:t>Control Rotation</a:t>
          </a:r>
          <a:endParaRPr lang="en-US" dirty="0"/>
        </a:p>
      </dgm:t>
    </dgm:pt>
    <dgm:pt modelId="{A87A304F-078A-4A4C-9E09-12046260F8C0}" type="parTrans" cxnId="{31CEAE43-1A74-7840-81B3-A95E2BCE29F1}">
      <dgm:prSet/>
      <dgm:spPr/>
      <dgm:t>
        <a:bodyPr/>
        <a:lstStyle/>
        <a:p>
          <a:endParaRPr lang="en-US"/>
        </a:p>
      </dgm:t>
    </dgm:pt>
    <dgm:pt modelId="{18B551F1-6E66-BD4A-8902-E78EC9949637}" type="sibTrans" cxnId="{31CEAE43-1A74-7840-81B3-A95E2BCE29F1}">
      <dgm:prSet/>
      <dgm:spPr/>
      <dgm:t>
        <a:bodyPr/>
        <a:lstStyle/>
        <a:p>
          <a:endParaRPr lang="en-US"/>
        </a:p>
      </dgm:t>
    </dgm:pt>
    <dgm:pt modelId="{737B1906-59D6-754E-944F-B6F3C70871FC}">
      <dgm:prSet/>
      <dgm:spPr/>
      <dgm:t>
        <a:bodyPr/>
        <a:lstStyle/>
        <a:p>
          <a:r>
            <a:rPr lang="en-US" dirty="0"/>
            <a:t>Inclination / Angulation</a:t>
          </a:r>
        </a:p>
      </dgm:t>
    </dgm:pt>
    <dgm:pt modelId="{9736643C-18B9-4341-9809-E2CD58FDC4BD}" type="parTrans" cxnId="{F51AE294-A01B-4449-B530-817D94666D6B}">
      <dgm:prSet/>
      <dgm:spPr/>
      <dgm:t>
        <a:bodyPr/>
        <a:lstStyle/>
        <a:p>
          <a:endParaRPr lang="en-US"/>
        </a:p>
      </dgm:t>
    </dgm:pt>
    <dgm:pt modelId="{510AA7F6-ED3A-9841-8090-710092F61690}" type="sibTrans" cxnId="{F51AE294-A01B-4449-B530-817D94666D6B}">
      <dgm:prSet/>
      <dgm:spPr/>
      <dgm:t>
        <a:bodyPr/>
        <a:lstStyle/>
        <a:p>
          <a:endParaRPr lang="en-US"/>
        </a:p>
      </dgm:t>
    </dgm:pt>
    <dgm:pt modelId="{B078A0D9-E01A-2D43-9955-128E1618314F}" type="pres">
      <dgm:prSet presAssocID="{29D53A0D-7AC9-F648-9C8B-7F6D3958953E}" presName="Name0" presStyleCnt="0">
        <dgm:presLayoutVars>
          <dgm:chMax val="7"/>
          <dgm:dir/>
          <dgm:animLvl val="lvl"/>
          <dgm:resizeHandles val="exact"/>
        </dgm:presLayoutVars>
      </dgm:prSet>
      <dgm:spPr/>
    </dgm:pt>
    <dgm:pt modelId="{BAB3EF94-FC7E-0448-9C50-40C791366EE7}" type="pres">
      <dgm:prSet presAssocID="{16FD3675-2186-D049-99BB-73235AB54FA7}" presName="circle1" presStyleLbl="node1" presStyleIdx="0" presStyleCnt="3"/>
      <dgm:spPr/>
    </dgm:pt>
    <dgm:pt modelId="{F40CF2E3-A1E4-D848-9FD0-97AB376CB59E}" type="pres">
      <dgm:prSet presAssocID="{16FD3675-2186-D049-99BB-73235AB54FA7}" presName="space" presStyleCnt="0"/>
      <dgm:spPr/>
    </dgm:pt>
    <dgm:pt modelId="{7B3D066E-DF3D-8342-A576-898E1C2B024E}" type="pres">
      <dgm:prSet presAssocID="{16FD3675-2186-D049-99BB-73235AB54FA7}" presName="rect1" presStyleLbl="alignAcc1" presStyleIdx="0" presStyleCnt="3"/>
      <dgm:spPr/>
    </dgm:pt>
    <dgm:pt modelId="{062321AB-90F6-9546-9829-02DE7D239F89}" type="pres">
      <dgm:prSet presAssocID="{AE9D1DF4-85F7-8641-9190-A0AF943676C3}" presName="vertSpace2" presStyleLbl="node1" presStyleIdx="0" presStyleCnt="3"/>
      <dgm:spPr/>
    </dgm:pt>
    <dgm:pt modelId="{31721220-9E2F-9546-B958-6DAEA6F7198D}" type="pres">
      <dgm:prSet presAssocID="{AE9D1DF4-85F7-8641-9190-A0AF943676C3}" presName="circle2" presStyleLbl="node1" presStyleIdx="1" presStyleCnt="3"/>
      <dgm:spPr/>
    </dgm:pt>
    <dgm:pt modelId="{A78A4005-E589-D743-8D2C-C3250B7EB3AE}" type="pres">
      <dgm:prSet presAssocID="{AE9D1DF4-85F7-8641-9190-A0AF943676C3}" presName="rect2" presStyleLbl="alignAcc1" presStyleIdx="1" presStyleCnt="3"/>
      <dgm:spPr/>
    </dgm:pt>
    <dgm:pt modelId="{B7EE8B3E-4105-C547-857D-22C1AF13009B}" type="pres">
      <dgm:prSet presAssocID="{737B1906-59D6-754E-944F-B6F3C70871FC}" presName="vertSpace3" presStyleLbl="node1" presStyleIdx="1" presStyleCnt="3"/>
      <dgm:spPr/>
    </dgm:pt>
    <dgm:pt modelId="{1805EC99-9FA9-634E-8A59-A8EA4486816B}" type="pres">
      <dgm:prSet presAssocID="{737B1906-59D6-754E-944F-B6F3C70871FC}" presName="circle3" presStyleLbl="node1" presStyleIdx="2" presStyleCnt="3"/>
      <dgm:spPr/>
    </dgm:pt>
    <dgm:pt modelId="{71D5EB15-23E8-2047-AC81-21B2D148A51C}" type="pres">
      <dgm:prSet presAssocID="{737B1906-59D6-754E-944F-B6F3C70871FC}" presName="rect3" presStyleLbl="alignAcc1" presStyleIdx="2" presStyleCnt="3" custLinFactNeighborX="-72"/>
      <dgm:spPr/>
    </dgm:pt>
    <dgm:pt modelId="{91F65B05-FAE4-FB42-A13A-23852F5E0384}" type="pres">
      <dgm:prSet presAssocID="{16FD3675-2186-D049-99BB-73235AB54FA7}" presName="rect1ParTxNoCh" presStyleLbl="alignAcc1" presStyleIdx="2" presStyleCnt="3">
        <dgm:presLayoutVars>
          <dgm:chMax val="1"/>
          <dgm:bulletEnabled val="1"/>
        </dgm:presLayoutVars>
      </dgm:prSet>
      <dgm:spPr/>
    </dgm:pt>
    <dgm:pt modelId="{9DC42AAB-9A41-394B-8F87-985FEB650BA1}" type="pres">
      <dgm:prSet presAssocID="{AE9D1DF4-85F7-8641-9190-A0AF943676C3}" presName="rect2ParTxNoCh" presStyleLbl="alignAcc1" presStyleIdx="2" presStyleCnt="3">
        <dgm:presLayoutVars>
          <dgm:chMax val="1"/>
          <dgm:bulletEnabled val="1"/>
        </dgm:presLayoutVars>
      </dgm:prSet>
      <dgm:spPr/>
    </dgm:pt>
    <dgm:pt modelId="{AC2B28EC-ADF1-3648-BDE4-65F7D755F1A7}" type="pres">
      <dgm:prSet presAssocID="{737B1906-59D6-754E-944F-B6F3C70871FC}" presName="rect3ParTxNoCh" presStyleLbl="alignAcc1" presStyleIdx="2" presStyleCnt="3">
        <dgm:presLayoutVars>
          <dgm:chMax val="1"/>
          <dgm:bulletEnabled val="1"/>
        </dgm:presLayoutVars>
      </dgm:prSet>
      <dgm:spPr/>
    </dgm:pt>
  </dgm:ptLst>
  <dgm:cxnLst>
    <dgm:cxn modelId="{7B8C32A2-8344-49B2-9AB7-15AC6925E6DA}" type="presOf" srcId="{16FD3675-2186-D049-99BB-73235AB54FA7}" destId="{7B3D066E-DF3D-8342-A576-898E1C2B024E}" srcOrd="0" destOrd="0" presId="urn:microsoft.com/office/officeart/2005/8/layout/target3"/>
    <dgm:cxn modelId="{F51AE294-A01B-4449-B530-817D94666D6B}" srcId="{29D53A0D-7AC9-F648-9C8B-7F6D3958953E}" destId="{737B1906-59D6-754E-944F-B6F3C70871FC}" srcOrd="2" destOrd="0" parTransId="{9736643C-18B9-4341-9809-E2CD58FDC4BD}" sibTransId="{510AA7F6-ED3A-9841-8090-710092F61690}"/>
    <dgm:cxn modelId="{A7587DD1-543A-4CA2-9B39-E04EBA62EA3C}" type="presOf" srcId="{16FD3675-2186-D049-99BB-73235AB54FA7}" destId="{91F65B05-FAE4-FB42-A13A-23852F5E0384}" srcOrd="1" destOrd="0" presId="urn:microsoft.com/office/officeart/2005/8/layout/target3"/>
    <dgm:cxn modelId="{31CEAE43-1A74-7840-81B3-A95E2BCE29F1}" srcId="{29D53A0D-7AC9-F648-9C8B-7F6D3958953E}" destId="{AE9D1DF4-85F7-8641-9190-A0AF943676C3}" srcOrd="1" destOrd="0" parTransId="{A87A304F-078A-4A4C-9E09-12046260F8C0}" sibTransId="{18B551F1-6E66-BD4A-8902-E78EC9949637}"/>
    <dgm:cxn modelId="{9CC3E83A-CEED-4DB6-9086-689E3F613A9C}" type="presOf" srcId="{AE9D1DF4-85F7-8641-9190-A0AF943676C3}" destId="{A78A4005-E589-D743-8D2C-C3250B7EB3AE}" srcOrd="0" destOrd="0" presId="urn:microsoft.com/office/officeart/2005/8/layout/target3"/>
    <dgm:cxn modelId="{25D0BDF7-0D40-4980-9165-9AA4DA96FA19}" type="presOf" srcId="{AE9D1DF4-85F7-8641-9190-A0AF943676C3}" destId="{9DC42AAB-9A41-394B-8F87-985FEB650BA1}" srcOrd="1" destOrd="0" presId="urn:microsoft.com/office/officeart/2005/8/layout/target3"/>
    <dgm:cxn modelId="{F1762DF9-9381-46AA-A14C-7044E654F02D}" type="presOf" srcId="{29D53A0D-7AC9-F648-9C8B-7F6D3958953E}" destId="{B078A0D9-E01A-2D43-9955-128E1618314F}" srcOrd="0" destOrd="0" presId="urn:microsoft.com/office/officeart/2005/8/layout/target3"/>
    <dgm:cxn modelId="{9E47F1D2-20A8-40B5-B9DF-22ABEE83F877}" type="presOf" srcId="{737B1906-59D6-754E-944F-B6F3C70871FC}" destId="{AC2B28EC-ADF1-3648-BDE4-65F7D755F1A7}" srcOrd="1" destOrd="0" presId="urn:microsoft.com/office/officeart/2005/8/layout/target3"/>
    <dgm:cxn modelId="{5EB76D59-588E-EA45-8FAA-CB2ABCC2E714}" srcId="{29D53A0D-7AC9-F648-9C8B-7F6D3958953E}" destId="{16FD3675-2186-D049-99BB-73235AB54FA7}" srcOrd="0" destOrd="0" parTransId="{9E582968-16E9-ED4E-BD07-FF84D713F5F3}" sibTransId="{60FCFD23-1B17-0740-8F91-68F12FE5B1E9}"/>
    <dgm:cxn modelId="{277439AB-085B-4CB7-B9C8-286FA98B5A2A}" type="presOf" srcId="{737B1906-59D6-754E-944F-B6F3C70871FC}" destId="{71D5EB15-23E8-2047-AC81-21B2D148A51C}" srcOrd="0" destOrd="0" presId="urn:microsoft.com/office/officeart/2005/8/layout/target3"/>
    <dgm:cxn modelId="{502FE413-D8CD-4CB6-8393-089F738F6CB8}" type="presParOf" srcId="{B078A0D9-E01A-2D43-9955-128E1618314F}" destId="{BAB3EF94-FC7E-0448-9C50-40C791366EE7}" srcOrd="0" destOrd="0" presId="urn:microsoft.com/office/officeart/2005/8/layout/target3"/>
    <dgm:cxn modelId="{8A3D9C9B-D0C2-49D9-98AF-8F0E555DED49}" type="presParOf" srcId="{B078A0D9-E01A-2D43-9955-128E1618314F}" destId="{F40CF2E3-A1E4-D848-9FD0-97AB376CB59E}" srcOrd="1" destOrd="0" presId="urn:microsoft.com/office/officeart/2005/8/layout/target3"/>
    <dgm:cxn modelId="{8C81D393-5422-40FF-B9E9-BD3B30572BE1}" type="presParOf" srcId="{B078A0D9-E01A-2D43-9955-128E1618314F}" destId="{7B3D066E-DF3D-8342-A576-898E1C2B024E}" srcOrd="2" destOrd="0" presId="urn:microsoft.com/office/officeart/2005/8/layout/target3"/>
    <dgm:cxn modelId="{F50C2262-D29E-4931-BB0B-D75370C922CA}" type="presParOf" srcId="{B078A0D9-E01A-2D43-9955-128E1618314F}" destId="{062321AB-90F6-9546-9829-02DE7D239F89}" srcOrd="3" destOrd="0" presId="urn:microsoft.com/office/officeart/2005/8/layout/target3"/>
    <dgm:cxn modelId="{9A9AD0D1-13F4-4ADE-B894-852EEB05B788}" type="presParOf" srcId="{B078A0D9-E01A-2D43-9955-128E1618314F}" destId="{31721220-9E2F-9546-B958-6DAEA6F7198D}" srcOrd="4" destOrd="0" presId="urn:microsoft.com/office/officeart/2005/8/layout/target3"/>
    <dgm:cxn modelId="{8A5E924C-73BE-48EE-9CDD-0E3BD3FECFD6}" type="presParOf" srcId="{B078A0D9-E01A-2D43-9955-128E1618314F}" destId="{A78A4005-E589-D743-8D2C-C3250B7EB3AE}" srcOrd="5" destOrd="0" presId="urn:microsoft.com/office/officeart/2005/8/layout/target3"/>
    <dgm:cxn modelId="{D4ABB6C7-42D7-4B4F-A0EC-BEAEC49B2BF2}" type="presParOf" srcId="{B078A0D9-E01A-2D43-9955-128E1618314F}" destId="{B7EE8B3E-4105-C547-857D-22C1AF13009B}" srcOrd="6" destOrd="0" presId="urn:microsoft.com/office/officeart/2005/8/layout/target3"/>
    <dgm:cxn modelId="{2FEA7B99-5E6C-4191-8016-63CFB60F6B8E}" type="presParOf" srcId="{B078A0D9-E01A-2D43-9955-128E1618314F}" destId="{1805EC99-9FA9-634E-8A59-A8EA4486816B}" srcOrd="7" destOrd="0" presId="urn:microsoft.com/office/officeart/2005/8/layout/target3"/>
    <dgm:cxn modelId="{F99B94C7-B874-44FA-AA60-0B18A9777782}" type="presParOf" srcId="{B078A0D9-E01A-2D43-9955-128E1618314F}" destId="{71D5EB15-23E8-2047-AC81-21B2D148A51C}" srcOrd="8" destOrd="0" presId="urn:microsoft.com/office/officeart/2005/8/layout/target3"/>
    <dgm:cxn modelId="{1B129FB3-FA80-414B-BDAA-724247251E85}" type="presParOf" srcId="{B078A0D9-E01A-2D43-9955-128E1618314F}" destId="{91F65B05-FAE4-FB42-A13A-23852F5E0384}" srcOrd="9" destOrd="0" presId="urn:microsoft.com/office/officeart/2005/8/layout/target3"/>
    <dgm:cxn modelId="{5A3F2D87-6EB9-4776-8A90-ECA64932BB4A}" type="presParOf" srcId="{B078A0D9-E01A-2D43-9955-128E1618314F}" destId="{9DC42AAB-9A41-394B-8F87-985FEB650BA1}" srcOrd="10" destOrd="0" presId="urn:microsoft.com/office/officeart/2005/8/layout/target3"/>
    <dgm:cxn modelId="{E80EF86D-48AC-4291-9E0C-71365BE6CA5D}" type="presParOf" srcId="{B078A0D9-E01A-2D43-9955-128E1618314F}" destId="{AC2B28EC-ADF1-3648-BDE4-65F7D755F1A7}"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77FC82-1138-46A6-9727-6C70AC29B59D}" type="doc">
      <dgm:prSet loTypeId="urn:microsoft.com/office/officeart/2005/8/layout/radial6" loCatId="cycle" qsTypeId="urn:microsoft.com/office/officeart/2005/8/quickstyle/3d5" qsCatId="3D" csTypeId="urn:microsoft.com/office/officeart/2005/8/colors/accent1_4" csCatId="accent1" phldr="1"/>
      <dgm:spPr/>
      <dgm:t>
        <a:bodyPr/>
        <a:lstStyle/>
        <a:p>
          <a:endParaRPr lang="en-US"/>
        </a:p>
      </dgm:t>
    </dgm:pt>
    <dgm:pt modelId="{EC9E352A-1233-4786-B8CA-A682AF1F1094}">
      <dgm:prSet phldrT="[Text]"/>
      <dgm:spPr/>
      <dgm:t>
        <a:bodyPr/>
        <a:lstStyle/>
        <a:p>
          <a:r>
            <a:rPr lang="en-US" dirty="0"/>
            <a:t>Lead Change</a:t>
          </a:r>
        </a:p>
      </dgm:t>
    </dgm:pt>
    <dgm:pt modelId="{6D0E69DF-C6E3-4D77-A9F5-BF6A845E7612}" type="parTrans" cxnId="{8FFBB6B6-FF78-45BE-A4F1-B63636341639}">
      <dgm:prSet/>
      <dgm:spPr/>
      <dgm:t>
        <a:bodyPr/>
        <a:lstStyle/>
        <a:p>
          <a:endParaRPr lang="en-US"/>
        </a:p>
      </dgm:t>
    </dgm:pt>
    <dgm:pt modelId="{4328B96F-3F8E-4446-AF08-ED42C69DEC28}" type="sibTrans" cxnId="{8FFBB6B6-FF78-45BE-A4F1-B63636341639}">
      <dgm:prSet/>
      <dgm:spPr/>
      <dgm:t>
        <a:bodyPr/>
        <a:lstStyle/>
        <a:p>
          <a:endParaRPr lang="en-US"/>
        </a:p>
      </dgm:t>
    </dgm:pt>
    <dgm:pt modelId="{54D3DA17-A90F-4DBC-BDAF-851A01AD6714}">
      <dgm:prSet phldrT="[Text]"/>
      <dgm:spPr/>
      <dgm:t>
        <a:bodyPr/>
        <a:lstStyle/>
        <a:p>
          <a:r>
            <a:rPr lang="en-US"/>
            <a:t>Fore/Aft</a:t>
          </a:r>
        </a:p>
      </dgm:t>
    </dgm:pt>
    <dgm:pt modelId="{A06BAEAB-BC45-4BE4-947D-462B158BEB28}" type="parTrans" cxnId="{E4816B62-C191-470F-91D3-3E30448A110E}">
      <dgm:prSet/>
      <dgm:spPr/>
      <dgm:t>
        <a:bodyPr/>
        <a:lstStyle/>
        <a:p>
          <a:endParaRPr lang="en-US"/>
        </a:p>
      </dgm:t>
    </dgm:pt>
    <dgm:pt modelId="{7AF5CB38-D26A-4E61-A6A6-EC4422FC27DE}" type="sibTrans" cxnId="{E4816B62-C191-470F-91D3-3E30448A110E}">
      <dgm:prSet/>
      <dgm:spPr>
        <a:solidFill>
          <a:schemeClr val="accent2"/>
        </a:solidFill>
      </dgm:spPr>
      <dgm:t>
        <a:bodyPr/>
        <a:lstStyle/>
        <a:p>
          <a:endParaRPr lang="en-US"/>
        </a:p>
      </dgm:t>
    </dgm:pt>
    <dgm:pt modelId="{351349B6-F803-4243-B271-29C16D4BDD88}">
      <dgm:prSet phldrT="[Text]"/>
      <dgm:spPr/>
      <dgm:t>
        <a:bodyPr/>
        <a:lstStyle/>
        <a:p>
          <a:r>
            <a:rPr lang="en-US"/>
            <a:t>Side to Side</a:t>
          </a:r>
        </a:p>
      </dgm:t>
    </dgm:pt>
    <dgm:pt modelId="{09144532-A7CA-4D7B-AFD7-8E8DECCAD519}" type="parTrans" cxnId="{E4EDC358-0A1D-4E6E-B95C-9F6FDD4A676F}">
      <dgm:prSet/>
      <dgm:spPr/>
      <dgm:t>
        <a:bodyPr/>
        <a:lstStyle/>
        <a:p>
          <a:endParaRPr lang="en-US"/>
        </a:p>
      </dgm:t>
    </dgm:pt>
    <dgm:pt modelId="{ED13B698-07E9-438C-BE16-FE6D6D3D8F9A}" type="sibTrans" cxnId="{E4EDC358-0A1D-4E6E-B95C-9F6FDD4A676F}">
      <dgm:prSet/>
      <dgm:spPr>
        <a:solidFill>
          <a:schemeClr val="accent2"/>
        </a:solidFill>
      </dgm:spPr>
      <dgm:t>
        <a:bodyPr/>
        <a:lstStyle/>
        <a:p>
          <a:endParaRPr lang="en-US"/>
        </a:p>
      </dgm:t>
    </dgm:pt>
    <dgm:pt modelId="{EA9C58DA-23EC-4CF4-8BFD-2E4B842005E9}">
      <dgm:prSet phldrT="[Text]"/>
      <dgm:spPr/>
      <dgm:t>
        <a:bodyPr/>
        <a:lstStyle/>
        <a:p>
          <a:r>
            <a:rPr lang="en-US"/>
            <a:t>Edge</a:t>
          </a:r>
        </a:p>
      </dgm:t>
    </dgm:pt>
    <dgm:pt modelId="{C8B6FF30-B29B-4464-80A6-73F2CC4985BA}" type="parTrans" cxnId="{79723C0D-E8DD-4D4D-9FDB-4B9BB9694BC7}">
      <dgm:prSet/>
      <dgm:spPr/>
      <dgm:t>
        <a:bodyPr/>
        <a:lstStyle/>
        <a:p>
          <a:endParaRPr lang="en-US"/>
        </a:p>
      </dgm:t>
    </dgm:pt>
    <dgm:pt modelId="{F4C6D176-EE16-492C-8351-BCAA61471C22}" type="sibTrans" cxnId="{79723C0D-E8DD-4D4D-9FDB-4B9BB9694BC7}">
      <dgm:prSet/>
      <dgm:spPr>
        <a:solidFill>
          <a:schemeClr val="accent2"/>
        </a:solidFill>
      </dgm:spPr>
      <dgm:t>
        <a:bodyPr/>
        <a:lstStyle/>
        <a:p>
          <a:endParaRPr lang="en-US"/>
        </a:p>
      </dgm:t>
    </dgm:pt>
    <dgm:pt modelId="{4530CFFA-9C20-4357-80E9-6E2D64EFE36F}">
      <dgm:prSet phldrT="[Text]"/>
      <dgm:spPr/>
      <dgm:t>
        <a:bodyPr/>
        <a:lstStyle/>
        <a:p>
          <a:r>
            <a:rPr lang="en-US"/>
            <a:t>Overall Pressure</a:t>
          </a:r>
        </a:p>
      </dgm:t>
    </dgm:pt>
    <dgm:pt modelId="{2F59EF60-DEC7-4B18-84ED-B9D35B50E6D0}" type="parTrans" cxnId="{E03894C4-B065-475F-863E-DE3153263AD2}">
      <dgm:prSet/>
      <dgm:spPr/>
      <dgm:t>
        <a:bodyPr/>
        <a:lstStyle/>
        <a:p>
          <a:endParaRPr lang="en-US"/>
        </a:p>
      </dgm:t>
    </dgm:pt>
    <dgm:pt modelId="{E5076B15-12A7-425D-9850-DC4CC9C627BF}" type="sibTrans" cxnId="{E03894C4-B065-475F-863E-DE3153263AD2}">
      <dgm:prSet/>
      <dgm:spPr>
        <a:solidFill>
          <a:schemeClr val="accent2"/>
        </a:solidFill>
      </dgm:spPr>
      <dgm:t>
        <a:bodyPr/>
        <a:lstStyle/>
        <a:p>
          <a:endParaRPr lang="en-US"/>
        </a:p>
      </dgm:t>
    </dgm:pt>
    <dgm:pt modelId="{78657C7F-8516-477D-A3F3-E06D8261E968}">
      <dgm:prSet phldrT="[Text]"/>
      <dgm:spPr/>
      <dgm:t>
        <a:bodyPr/>
        <a:lstStyle/>
        <a:p>
          <a:r>
            <a:rPr lang="en-US"/>
            <a:t>Rotation</a:t>
          </a:r>
        </a:p>
      </dgm:t>
    </dgm:pt>
    <dgm:pt modelId="{808D2B51-FFBA-4855-BC45-87ECF28B6DA5}" type="parTrans" cxnId="{39CACD52-1E66-4764-9AA2-A8AB575D144B}">
      <dgm:prSet/>
      <dgm:spPr/>
      <dgm:t>
        <a:bodyPr/>
        <a:lstStyle/>
        <a:p>
          <a:endParaRPr lang="en-US"/>
        </a:p>
      </dgm:t>
    </dgm:pt>
    <dgm:pt modelId="{2830F15A-A88D-4764-942A-A504515DE558}" type="sibTrans" cxnId="{39CACD52-1E66-4764-9AA2-A8AB575D144B}">
      <dgm:prSet/>
      <dgm:spPr>
        <a:solidFill>
          <a:schemeClr val="accent2"/>
        </a:solidFill>
      </dgm:spPr>
      <dgm:t>
        <a:bodyPr/>
        <a:lstStyle/>
        <a:p>
          <a:endParaRPr lang="en-US"/>
        </a:p>
      </dgm:t>
    </dgm:pt>
    <dgm:pt modelId="{8C579CE1-B294-4E4A-8BE6-D623F3A72F3B}" type="pres">
      <dgm:prSet presAssocID="{EA77FC82-1138-46A6-9727-6C70AC29B59D}" presName="Name0" presStyleCnt="0">
        <dgm:presLayoutVars>
          <dgm:chMax val="1"/>
          <dgm:dir/>
          <dgm:animLvl val="ctr"/>
          <dgm:resizeHandles val="exact"/>
        </dgm:presLayoutVars>
      </dgm:prSet>
      <dgm:spPr/>
    </dgm:pt>
    <dgm:pt modelId="{2B520278-0BAF-4B3F-8E34-E33E3C51FF4A}" type="pres">
      <dgm:prSet presAssocID="{EC9E352A-1233-4786-B8CA-A682AF1F1094}" presName="centerShape" presStyleLbl="node0" presStyleIdx="0" presStyleCnt="1" custScaleX="133741" custScaleY="140505" custLinFactNeighborX="25071" custLinFactNeighborY="955"/>
      <dgm:spPr/>
    </dgm:pt>
    <dgm:pt modelId="{167CA57F-B7B2-40A8-AE8F-F3F54E4DC12D}" type="pres">
      <dgm:prSet presAssocID="{54D3DA17-A90F-4DBC-BDAF-851A01AD6714}" presName="node" presStyleLbl="node1" presStyleIdx="0" presStyleCnt="5" custRadScaleRad="108198" custRadScaleInc="101616">
        <dgm:presLayoutVars>
          <dgm:bulletEnabled val="1"/>
        </dgm:presLayoutVars>
      </dgm:prSet>
      <dgm:spPr/>
    </dgm:pt>
    <dgm:pt modelId="{D7F385DC-F109-489A-A025-040B60862A49}" type="pres">
      <dgm:prSet presAssocID="{54D3DA17-A90F-4DBC-BDAF-851A01AD6714}" presName="dummy" presStyleCnt="0"/>
      <dgm:spPr/>
    </dgm:pt>
    <dgm:pt modelId="{114E2D40-0DAA-436E-A04B-3DAD4516CF34}" type="pres">
      <dgm:prSet presAssocID="{7AF5CB38-D26A-4E61-A6A6-EC4422FC27DE}" presName="sibTrans" presStyleLbl="sibTrans2D1" presStyleIdx="0" presStyleCnt="5"/>
      <dgm:spPr/>
    </dgm:pt>
    <dgm:pt modelId="{5E00F692-842F-4D4C-8E4B-9B03565E936F}" type="pres">
      <dgm:prSet presAssocID="{351349B6-F803-4243-B271-29C16D4BDD88}" presName="node" presStyleLbl="node1" presStyleIdx="1" presStyleCnt="5" custRadScaleRad="144673" custRadScaleInc="50085">
        <dgm:presLayoutVars>
          <dgm:bulletEnabled val="1"/>
        </dgm:presLayoutVars>
      </dgm:prSet>
      <dgm:spPr/>
    </dgm:pt>
    <dgm:pt modelId="{566F61CC-6ECC-44BF-B440-1EA704158A52}" type="pres">
      <dgm:prSet presAssocID="{351349B6-F803-4243-B271-29C16D4BDD88}" presName="dummy" presStyleCnt="0"/>
      <dgm:spPr/>
    </dgm:pt>
    <dgm:pt modelId="{0DB7CABE-CD5E-45CD-84BC-332CAE7E15A3}" type="pres">
      <dgm:prSet presAssocID="{ED13B698-07E9-438C-BE16-FE6D6D3D8F9A}" presName="sibTrans" presStyleLbl="sibTrans2D1" presStyleIdx="1" presStyleCnt="5"/>
      <dgm:spPr/>
    </dgm:pt>
    <dgm:pt modelId="{CDFA27B0-D203-4EB1-B5AF-0943A0AF2CE6}" type="pres">
      <dgm:prSet presAssocID="{78657C7F-8516-477D-A3F3-E06D8261E968}" presName="node" presStyleLbl="node1" presStyleIdx="2" presStyleCnt="5" custRadScaleRad="136729" custRadScaleInc="-69777">
        <dgm:presLayoutVars>
          <dgm:bulletEnabled val="1"/>
        </dgm:presLayoutVars>
      </dgm:prSet>
      <dgm:spPr/>
    </dgm:pt>
    <dgm:pt modelId="{37E1139B-3779-44F1-9B16-DB4F5C891A5B}" type="pres">
      <dgm:prSet presAssocID="{78657C7F-8516-477D-A3F3-E06D8261E968}" presName="dummy" presStyleCnt="0"/>
      <dgm:spPr/>
    </dgm:pt>
    <dgm:pt modelId="{B1F99961-1AF4-46C9-8565-73E0098DC41F}" type="pres">
      <dgm:prSet presAssocID="{2830F15A-A88D-4764-942A-A504515DE558}" presName="sibTrans" presStyleLbl="sibTrans2D1" presStyleIdx="2" presStyleCnt="5"/>
      <dgm:spPr/>
    </dgm:pt>
    <dgm:pt modelId="{5A9591CE-0ADD-4D0F-AA6F-CD52E222D5E9}" type="pres">
      <dgm:prSet presAssocID="{EA9C58DA-23EC-4CF4-8BFD-2E4B842005E9}" presName="node" presStyleLbl="node1" presStyleIdx="3" presStyleCnt="5" custRadScaleRad="83226" custRadScaleInc="-124923">
        <dgm:presLayoutVars>
          <dgm:bulletEnabled val="1"/>
        </dgm:presLayoutVars>
      </dgm:prSet>
      <dgm:spPr/>
    </dgm:pt>
    <dgm:pt modelId="{C6476B9C-CC47-4A16-88E1-153399497B97}" type="pres">
      <dgm:prSet presAssocID="{EA9C58DA-23EC-4CF4-8BFD-2E4B842005E9}" presName="dummy" presStyleCnt="0"/>
      <dgm:spPr/>
    </dgm:pt>
    <dgm:pt modelId="{BFA78B3B-A41C-432A-9CDC-E9675B784B40}" type="pres">
      <dgm:prSet presAssocID="{F4C6D176-EE16-492C-8351-BCAA61471C22}" presName="sibTrans" presStyleLbl="sibTrans2D1" presStyleIdx="3" presStyleCnt="5"/>
      <dgm:spPr/>
    </dgm:pt>
    <dgm:pt modelId="{62B047B1-D9B9-4F87-B8FA-6A7E8957EEFC}" type="pres">
      <dgm:prSet presAssocID="{4530CFFA-9C20-4357-80E9-6E2D64EFE36F}" presName="node" presStyleLbl="node1" presStyleIdx="4" presStyleCnt="5" custRadScaleRad="47506" custRadScaleInc="2069">
        <dgm:presLayoutVars>
          <dgm:bulletEnabled val="1"/>
        </dgm:presLayoutVars>
      </dgm:prSet>
      <dgm:spPr/>
    </dgm:pt>
    <dgm:pt modelId="{86DD3BF7-7793-4A5F-85E9-5DE03C7C46D6}" type="pres">
      <dgm:prSet presAssocID="{4530CFFA-9C20-4357-80E9-6E2D64EFE36F}" presName="dummy" presStyleCnt="0"/>
      <dgm:spPr/>
    </dgm:pt>
    <dgm:pt modelId="{5D66E6D7-5CAD-40B5-BDB6-4C777FBA761F}" type="pres">
      <dgm:prSet presAssocID="{E5076B15-12A7-425D-9850-DC4CC9C627BF}" presName="sibTrans" presStyleLbl="sibTrans2D1" presStyleIdx="4" presStyleCnt="5"/>
      <dgm:spPr/>
    </dgm:pt>
  </dgm:ptLst>
  <dgm:cxnLst>
    <dgm:cxn modelId="{97611121-813D-4F4E-92F2-9DE0CC29C865}" type="presOf" srcId="{54D3DA17-A90F-4DBC-BDAF-851A01AD6714}" destId="{167CA57F-B7B2-40A8-AE8F-F3F54E4DC12D}" srcOrd="0" destOrd="0" presId="urn:microsoft.com/office/officeart/2005/8/layout/radial6"/>
    <dgm:cxn modelId="{E03894C4-B065-475F-863E-DE3153263AD2}" srcId="{EC9E352A-1233-4786-B8CA-A682AF1F1094}" destId="{4530CFFA-9C20-4357-80E9-6E2D64EFE36F}" srcOrd="4" destOrd="0" parTransId="{2F59EF60-DEC7-4B18-84ED-B9D35B50E6D0}" sibTransId="{E5076B15-12A7-425D-9850-DC4CC9C627BF}"/>
    <dgm:cxn modelId="{8FFBB6B6-FF78-45BE-A4F1-B63636341639}" srcId="{EA77FC82-1138-46A6-9727-6C70AC29B59D}" destId="{EC9E352A-1233-4786-B8CA-A682AF1F1094}" srcOrd="0" destOrd="0" parTransId="{6D0E69DF-C6E3-4D77-A9F5-BF6A845E7612}" sibTransId="{4328B96F-3F8E-4446-AF08-ED42C69DEC28}"/>
    <dgm:cxn modelId="{67EC640E-F695-4467-AE13-52828C10F4E5}" type="presOf" srcId="{78657C7F-8516-477D-A3F3-E06D8261E968}" destId="{CDFA27B0-D203-4EB1-B5AF-0943A0AF2CE6}" srcOrd="0" destOrd="0" presId="urn:microsoft.com/office/officeart/2005/8/layout/radial6"/>
    <dgm:cxn modelId="{18BB9EB8-A2A5-4231-9E91-A2276DE6572C}" type="presOf" srcId="{7AF5CB38-D26A-4E61-A6A6-EC4422FC27DE}" destId="{114E2D40-0DAA-436E-A04B-3DAD4516CF34}" srcOrd="0" destOrd="0" presId="urn:microsoft.com/office/officeart/2005/8/layout/radial6"/>
    <dgm:cxn modelId="{0E18F73F-6283-4561-B616-C49A17CC2ACB}" type="presOf" srcId="{F4C6D176-EE16-492C-8351-BCAA61471C22}" destId="{BFA78B3B-A41C-432A-9CDC-E9675B784B40}" srcOrd="0" destOrd="0" presId="urn:microsoft.com/office/officeart/2005/8/layout/radial6"/>
    <dgm:cxn modelId="{ACEB6151-756A-46D4-98B3-DBFF180900F2}" type="presOf" srcId="{EA9C58DA-23EC-4CF4-8BFD-2E4B842005E9}" destId="{5A9591CE-0ADD-4D0F-AA6F-CD52E222D5E9}" srcOrd="0" destOrd="0" presId="urn:microsoft.com/office/officeart/2005/8/layout/radial6"/>
    <dgm:cxn modelId="{39CACD52-1E66-4764-9AA2-A8AB575D144B}" srcId="{EC9E352A-1233-4786-B8CA-A682AF1F1094}" destId="{78657C7F-8516-477D-A3F3-E06D8261E968}" srcOrd="2" destOrd="0" parTransId="{808D2B51-FFBA-4855-BC45-87ECF28B6DA5}" sibTransId="{2830F15A-A88D-4764-942A-A504515DE558}"/>
    <dgm:cxn modelId="{8D1C590A-798D-4AA5-A900-0448B5E8DC2C}" type="presOf" srcId="{E5076B15-12A7-425D-9850-DC4CC9C627BF}" destId="{5D66E6D7-5CAD-40B5-BDB6-4C777FBA761F}" srcOrd="0" destOrd="0" presId="urn:microsoft.com/office/officeart/2005/8/layout/radial6"/>
    <dgm:cxn modelId="{9E38F708-F8E8-4402-B971-D3A026D4F045}" type="presOf" srcId="{2830F15A-A88D-4764-942A-A504515DE558}" destId="{B1F99961-1AF4-46C9-8565-73E0098DC41F}" srcOrd="0" destOrd="0" presId="urn:microsoft.com/office/officeart/2005/8/layout/radial6"/>
    <dgm:cxn modelId="{DD718C4F-89B5-4662-9776-913BD8C8976C}" type="presOf" srcId="{4530CFFA-9C20-4357-80E9-6E2D64EFE36F}" destId="{62B047B1-D9B9-4F87-B8FA-6A7E8957EEFC}" srcOrd="0" destOrd="0" presId="urn:microsoft.com/office/officeart/2005/8/layout/radial6"/>
    <dgm:cxn modelId="{E4EDC358-0A1D-4E6E-B95C-9F6FDD4A676F}" srcId="{EC9E352A-1233-4786-B8CA-A682AF1F1094}" destId="{351349B6-F803-4243-B271-29C16D4BDD88}" srcOrd="1" destOrd="0" parTransId="{09144532-A7CA-4D7B-AFD7-8E8DECCAD519}" sibTransId="{ED13B698-07E9-438C-BE16-FE6D6D3D8F9A}"/>
    <dgm:cxn modelId="{FCF1832B-A6C1-407D-A0CB-081008827C68}" type="presOf" srcId="{EA77FC82-1138-46A6-9727-6C70AC29B59D}" destId="{8C579CE1-B294-4E4A-8BE6-D623F3A72F3B}" srcOrd="0" destOrd="0" presId="urn:microsoft.com/office/officeart/2005/8/layout/radial6"/>
    <dgm:cxn modelId="{E4816B62-C191-470F-91D3-3E30448A110E}" srcId="{EC9E352A-1233-4786-B8CA-A682AF1F1094}" destId="{54D3DA17-A90F-4DBC-BDAF-851A01AD6714}" srcOrd="0" destOrd="0" parTransId="{A06BAEAB-BC45-4BE4-947D-462B158BEB28}" sibTransId="{7AF5CB38-D26A-4E61-A6A6-EC4422FC27DE}"/>
    <dgm:cxn modelId="{75C0F290-B6B5-454C-A694-B7E81589EF3A}" type="presOf" srcId="{ED13B698-07E9-438C-BE16-FE6D6D3D8F9A}" destId="{0DB7CABE-CD5E-45CD-84BC-332CAE7E15A3}" srcOrd="0" destOrd="0" presId="urn:microsoft.com/office/officeart/2005/8/layout/radial6"/>
    <dgm:cxn modelId="{5B0CBEE9-477E-45ED-8977-1552F634B7F6}" type="presOf" srcId="{EC9E352A-1233-4786-B8CA-A682AF1F1094}" destId="{2B520278-0BAF-4B3F-8E34-E33E3C51FF4A}" srcOrd="0" destOrd="0" presId="urn:microsoft.com/office/officeart/2005/8/layout/radial6"/>
    <dgm:cxn modelId="{80DE0C43-ACCF-4245-91A2-C9E6992CA48A}" type="presOf" srcId="{351349B6-F803-4243-B271-29C16D4BDD88}" destId="{5E00F692-842F-4D4C-8E4B-9B03565E936F}" srcOrd="0" destOrd="0" presId="urn:microsoft.com/office/officeart/2005/8/layout/radial6"/>
    <dgm:cxn modelId="{79723C0D-E8DD-4D4D-9FDB-4B9BB9694BC7}" srcId="{EC9E352A-1233-4786-B8CA-A682AF1F1094}" destId="{EA9C58DA-23EC-4CF4-8BFD-2E4B842005E9}" srcOrd="3" destOrd="0" parTransId="{C8B6FF30-B29B-4464-80A6-73F2CC4985BA}" sibTransId="{F4C6D176-EE16-492C-8351-BCAA61471C22}"/>
    <dgm:cxn modelId="{E9C51FA8-1E06-4BF4-9557-B665518E5B0E}" type="presParOf" srcId="{8C579CE1-B294-4E4A-8BE6-D623F3A72F3B}" destId="{2B520278-0BAF-4B3F-8E34-E33E3C51FF4A}" srcOrd="0" destOrd="0" presId="urn:microsoft.com/office/officeart/2005/8/layout/radial6"/>
    <dgm:cxn modelId="{6D32FE8F-FEB3-45EC-829C-2573A9BF9851}" type="presParOf" srcId="{8C579CE1-B294-4E4A-8BE6-D623F3A72F3B}" destId="{167CA57F-B7B2-40A8-AE8F-F3F54E4DC12D}" srcOrd="1" destOrd="0" presId="urn:microsoft.com/office/officeart/2005/8/layout/radial6"/>
    <dgm:cxn modelId="{133F77A8-5B70-4930-83AE-202EBDDB2C9A}" type="presParOf" srcId="{8C579CE1-B294-4E4A-8BE6-D623F3A72F3B}" destId="{D7F385DC-F109-489A-A025-040B60862A49}" srcOrd="2" destOrd="0" presId="urn:microsoft.com/office/officeart/2005/8/layout/radial6"/>
    <dgm:cxn modelId="{4ADFF221-AA20-4DA3-B6F8-18CD6075F3A5}" type="presParOf" srcId="{8C579CE1-B294-4E4A-8BE6-D623F3A72F3B}" destId="{114E2D40-0DAA-436E-A04B-3DAD4516CF34}" srcOrd="3" destOrd="0" presId="urn:microsoft.com/office/officeart/2005/8/layout/radial6"/>
    <dgm:cxn modelId="{F0EFBFBA-87AC-4E53-BE6F-D0D13EECD981}" type="presParOf" srcId="{8C579CE1-B294-4E4A-8BE6-D623F3A72F3B}" destId="{5E00F692-842F-4D4C-8E4B-9B03565E936F}" srcOrd="4" destOrd="0" presId="urn:microsoft.com/office/officeart/2005/8/layout/radial6"/>
    <dgm:cxn modelId="{7E5703FB-3B05-4111-BDEA-6F5819095A21}" type="presParOf" srcId="{8C579CE1-B294-4E4A-8BE6-D623F3A72F3B}" destId="{566F61CC-6ECC-44BF-B440-1EA704158A52}" srcOrd="5" destOrd="0" presId="urn:microsoft.com/office/officeart/2005/8/layout/radial6"/>
    <dgm:cxn modelId="{00CA1024-116B-492D-A2DD-F8CF0520DC51}" type="presParOf" srcId="{8C579CE1-B294-4E4A-8BE6-D623F3A72F3B}" destId="{0DB7CABE-CD5E-45CD-84BC-332CAE7E15A3}" srcOrd="6" destOrd="0" presId="urn:microsoft.com/office/officeart/2005/8/layout/radial6"/>
    <dgm:cxn modelId="{A2E4AC73-4270-4B2C-9678-EF6842DC5DDF}" type="presParOf" srcId="{8C579CE1-B294-4E4A-8BE6-D623F3A72F3B}" destId="{CDFA27B0-D203-4EB1-B5AF-0943A0AF2CE6}" srcOrd="7" destOrd="0" presId="urn:microsoft.com/office/officeart/2005/8/layout/radial6"/>
    <dgm:cxn modelId="{51850F70-92FD-4DD1-B3FE-0373D8A9E30E}" type="presParOf" srcId="{8C579CE1-B294-4E4A-8BE6-D623F3A72F3B}" destId="{37E1139B-3779-44F1-9B16-DB4F5C891A5B}" srcOrd="8" destOrd="0" presId="urn:microsoft.com/office/officeart/2005/8/layout/radial6"/>
    <dgm:cxn modelId="{D00D5E3C-8C8B-4D44-894D-4F9B8B17A920}" type="presParOf" srcId="{8C579CE1-B294-4E4A-8BE6-D623F3A72F3B}" destId="{B1F99961-1AF4-46C9-8565-73E0098DC41F}" srcOrd="9" destOrd="0" presId="urn:microsoft.com/office/officeart/2005/8/layout/radial6"/>
    <dgm:cxn modelId="{169CD193-9276-410B-AE94-0DCDB5B9623E}" type="presParOf" srcId="{8C579CE1-B294-4E4A-8BE6-D623F3A72F3B}" destId="{5A9591CE-0ADD-4D0F-AA6F-CD52E222D5E9}" srcOrd="10" destOrd="0" presId="urn:microsoft.com/office/officeart/2005/8/layout/radial6"/>
    <dgm:cxn modelId="{B89EE29E-C972-41F9-A076-5C4FBA234ED8}" type="presParOf" srcId="{8C579CE1-B294-4E4A-8BE6-D623F3A72F3B}" destId="{C6476B9C-CC47-4A16-88E1-153399497B97}" srcOrd="11" destOrd="0" presId="urn:microsoft.com/office/officeart/2005/8/layout/radial6"/>
    <dgm:cxn modelId="{24E4227A-FBC4-4890-B949-EEEBBCB11277}" type="presParOf" srcId="{8C579CE1-B294-4E4A-8BE6-D623F3A72F3B}" destId="{BFA78B3B-A41C-432A-9CDC-E9675B784B40}" srcOrd="12" destOrd="0" presId="urn:microsoft.com/office/officeart/2005/8/layout/radial6"/>
    <dgm:cxn modelId="{BA568681-B80C-4215-A922-4FBE200B5900}" type="presParOf" srcId="{8C579CE1-B294-4E4A-8BE6-D623F3A72F3B}" destId="{62B047B1-D9B9-4F87-B8FA-6A7E8957EEFC}" srcOrd="13" destOrd="0" presId="urn:microsoft.com/office/officeart/2005/8/layout/radial6"/>
    <dgm:cxn modelId="{1476A61B-28DC-49B3-8995-CE81BAC7EB7F}" type="presParOf" srcId="{8C579CE1-B294-4E4A-8BE6-D623F3A72F3B}" destId="{86DD3BF7-7793-4A5F-85E9-5DE03C7C46D6}" srcOrd="14" destOrd="0" presId="urn:microsoft.com/office/officeart/2005/8/layout/radial6"/>
    <dgm:cxn modelId="{25E5C8E0-BA9E-42F4-82BB-59F901EC8762}" type="presParOf" srcId="{8C579CE1-B294-4E4A-8BE6-D623F3A72F3B}" destId="{5D66E6D7-5CAD-40B5-BDB6-4C777FBA761F}"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3EF94-FC7E-0448-9C50-40C791366EE7}">
      <dsp:nvSpPr>
        <dsp:cNvPr id="0" name=""/>
        <dsp:cNvSpPr/>
      </dsp:nvSpPr>
      <dsp:spPr>
        <a:xfrm>
          <a:off x="0" y="535781"/>
          <a:ext cx="4822031" cy="4822031"/>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B3D066E-DF3D-8342-A576-898E1C2B024E}">
      <dsp:nvSpPr>
        <dsp:cNvPr id="0" name=""/>
        <dsp:cNvSpPr/>
      </dsp:nvSpPr>
      <dsp:spPr>
        <a:xfrm>
          <a:off x="2411015" y="535781"/>
          <a:ext cx="5625703" cy="482203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CoM to Bos / Side to Side / Manage Magnitude of Pressure</a:t>
          </a:r>
        </a:p>
      </dsp:txBody>
      <dsp:txXfrm>
        <a:off x="2411015" y="535781"/>
        <a:ext cx="5625703" cy="1446612"/>
      </dsp:txXfrm>
    </dsp:sp>
    <dsp:sp modelId="{31721220-9E2F-9546-B958-6DAEA6F7198D}">
      <dsp:nvSpPr>
        <dsp:cNvPr id="0" name=""/>
        <dsp:cNvSpPr/>
      </dsp:nvSpPr>
      <dsp:spPr>
        <a:xfrm>
          <a:off x="843857" y="1982393"/>
          <a:ext cx="3134317" cy="3134317"/>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78A4005-E589-D743-8D2C-C3250B7EB3AE}">
      <dsp:nvSpPr>
        <dsp:cNvPr id="0" name=""/>
        <dsp:cNvSpPr/>
      </dsp:nvSpPr>
      <dsp:spPr>
        <a:xfrm>
          <a:off x="2411015" y="1982393"/>
          <a:ext cx="5625703" cy="313431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Control Rotation</a:t>
          </a:r>
          <a:endParaRPr lang="en-US" sz="3300" kern="1200" dirty="0"/>
        </a:p>
      </dsp:txBody>
      <dsp:txXfrm>
        <a:off x="2411015" y="1982393"/>
        <a:ext cx="5625703" cy="1446607"/>
      </dsp:txXfrm>
    </dsp:sp>
    <dsp:sp modelId="{1805EC99-9FA9-634E-8A59-A8EA4486816B}">
      <dsp:nvSpPr>
        <dsp:cNvPr id="0" name=""/>
        <dsp:cNvSpPr/>
      </dsp:nvSpPr>
      <dsp:spPr>
        <a:xfrm>
          <a:off x="1687711" y="3429001"/>
          <a:ext cx="1446607" cy="1446607"/>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1D5EB15-23E8-2047-AC81-21B2D148A51C}">
      <dsp:nvSpPr>
        <dsp:cNvPr id="0" name=""/>
        <dsp:cNvSpPr/>
      </dsp:nvSpPr>
      <dsp:spPr>
        <a:xfrm>
          <a:off x="2406965" y="3429001"/>
          <a:ext cx="5625703" cy="144660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Inclination / Angulation</a:t>
          </a:r>
        </a:p>
      </dsp:txBody>
      <dsp:txXfrm>
        <a:off x="2406965" y="3429001"/>
        <a:ext cx="5625703" cy="14466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6E6D7-5CAD-40B5-BDB6-4C777FBA761F}">
      <dsp:nvSpPr>
        <dsp:cNvPr id="0" name=""/>
        <dsp:cNvSpPr/>
      </dsp:nvSpPr>
      <dsp:spPr>
        <a:xfrm>
          <a:off x="3021875" y="533399"/>
          <a:ext cx="3439173" cy="3439173"/>
        </a:xfrm>
        <a:prstGeom prst="blockArc">
          <a:avLst>
            <a:gd name="adj1" fmla="val 11356768"/>
            <a:gd name="adj2" fmla="val 15891453"/>
            <a:gd name="adj3" fmla="val 4639"/>
          </a:avLst>
        </a:prstGeom>
        <a:solidFill>
          <a:schemeClr val="accent2"/>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BFA78B3B-A41C-432A-9CDC-E9675B784B40}">
      <dsp:nvSpPr>
        <dsp:cNvPr id="0" name=""/>
        <dsp:cNvSpPr/>
      </dsp:nvSpPr>
      <dsp:spPr>
        <a:xfrm>
          <a:off x="3012628" y="584931"/>
          <a:ext cx="3439173" cy="3439173"/>
        </a:xfrm>
        <a:prstGeom prst="blockArc">
          <a:avLst>
            <a:gd name="adj1" fmla="val 7690873"/>
            <a:gd name="adj2" fmla="val 11463925"/>
            <a:gd name="adj3" fmla="val 4639"/>
          </a:avLst>
        </a:prstGeom>
        <a:solidFill>
          <a:schemeClr val="accent2"/>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B1F99961-1AF4-46C9-8565-73E0098DC41F}">
      <dsp:nvSpPr>
        <dsp:cNvPr id="0" name=""/>
        <dsp:cNvSpPr/>
      </dsp:nvSpPr>
      <dsp:spPr>
        <a:xfrm>
          <a:off x="2961628" y="546373"/>
          <a:ext cx="3439173" cy="3439173"/>
        </a:xfrm>
        <a:prstGeom prst="blockArc">
          <a:avLst>
            <a:gd name="adj1" fmla="val 3239987"/>
            <a:gd name="adj2" fmla="val 7560013"/>
            <a:gd name="adj3" fmla="val 4639"/>
          </a:avLst>
        </a:prstGeom>
        <a:solidFill>
          <a:schemeClr val="accent2"/>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0DB7CABE-CD5E-45CD-84BC-332CAE7E15A3}">
      <dsp:nvSpPr>
        <dsp:cNvPr id="0" name=""/>
        <dsp:cNvSpPr/>
      </dsp:nvSpPr>
      <dsp:spPr>
        <a:xfrm>
          <a:off x="2892214" y="599623"/>
          <a:ext cx="3439173" cy="3439173"/>
        </a:xfrm>
        <a:prstGeom prst="blockArc">
          <a:avLst>
            <a:gd name="adj1" fmla="val 20905409"/>
            <a:gd name="adj2" fmla="val 3060913"/>
            <a:gd name="adj3" fmla="val 4639"/>
          </a:avLst>
        </a:prstGeom>
        <a:solidFill>
          <a:schemeClr val="accent2"/>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14E2D40-0DAA-436E-A04B-3DAD4516CF34}">
      <dsp:nvSpPr>
        <dsp:cNvPr id="0" name=""/>
        <dsp:cNvSpPr/>
      </dsp:nvSpPr>
      <dsp:spPr>
        <a:xfrm>
          <a:off x="2881140" y="540131"/>
          <a:ext cx="3439173" cy="3439173"/>
        </a:xfrm>
        <a:prstGeom prst="blockArc">
          <a:avLst>
            <a:gd name="adj1" fmla="val 16179901"/>
            <a:gd name="adj2" fmla="val 21029264"/>
            <a:gd name="adj3" fmla="val 4639"/>
          </a:avLst>
        </a:prstGeom>
        <a:solidFill>
          <a:schemeClr val="accent2"/>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B520278-0BAF-4B3F-8E34-E33E3C51FF4A}">
      <dsp:nvSpPr>
        <dsp:cNvPr id="0" name=""/>
        <dsp:cNvSpPr/>
      </dsp:nvSpPr>
      <dsp:spPr>
        <a:xfrm>
          <a:off x="3624358" y="1155482"/>
          <a:ext cx="2116715" cy="2223769"/>
        </a:xfrm>
        <a:prstGeom prst="ellipse">
          <a:avLst/>
        </a:prstGeom>
        <a:solidFill>
          <a:schemeClr val="accent1">
            <a:shade val="6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Lead Change</a:t>
          </a:r>
        </a:p>
      </dsp:txBody>
      <dsp:txXfrm>
        <a:off x="3934344" y="1481145"/>
        <a:ext cx="1496743" cy="1572443"/>
      </dsp:txXfrm>
    </dsp:sp>
    <dsp:sp modelId="{167CA57F-B7B2-40A8-AE8F-F3F54E4DC12D}">
      <dsp:nvSpPr>
        <dsp:cNvPr id="0" name=""/>
        <dsp:cNvSpPr/>
      </dsp:nvSpPr>
      <dsp:spPr>
        <a:xfrm>
          <a:off x="4036962" y="26100"/>
          <a:ext cx="1107888" cy="1107888"/>
        </a:xfrm>
        <a:prstGeom prst="ellipse">
          <a:avLst/>
        </a:prstGeom>
        <a:solidFill>
          <a:schemeClr val="accent1">
            <a:shade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Fore/Aft</a:t>
          </a:r>
        </a:p>
      </dsp:txBody>
      <dsp:txXfrm>
        <a:off x="4199208" y="188346"/>
        <a:ext cx="783396" cy="783396"/>
      </dsp:txXfrm>
    </dsp:sp>
    <dsp:sp modelId="{5E00F692-842F-4D4C-8E4B-9B03565E936F}">
      <dsp:nvSpPr>
        <dsp:cNvPr id="0" name=""/>
        <dsp:cNvSpPr/>
      </dsp:nvSpPr>
      <dsp:spPr>
        <a:xfrm>
          <a:off x="5703390" y="1428188"/>
          <a:ext cx="1107888" cy="1107888"/>
        </a:xfrm>
        <a:prstGeom prst="ellipse">
          <a:avLst/>
        </a:prstGeom>
        <a:solidFill>
          <a:schemeClr val="accent1">
            <a:shade val="50000"/>
            <a:hueOff val="133703"/>
            <a:satOff val="3582"/>
            <a:lumOff val="1578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Side to Side</a:t>
          </a:r>
        </a:p>
      </dsp:txBody>
      <dsp:txXfrm>
        <a:off x="5865636" y="1590434"/>
        <a:ext cx="783396" cy="783396"/>
      </dsp:txXfrm>
    </dsp:sp>
    <dsp:sp modelId="{CDFA27B0-D203-4EB1-B5AF-0943A0AF2CE6}">
      <dsp:nvSpPr>
        <dsp:cNvPr id="0" name=""/>
        <dsp:cNvSpPr/>
      </dsp:nvSpPr>
      <dsp:spPr>
        <a:xfrm>
          <a:off x="5114580" y="3070920"/>
          <a:ext cx="1107888" cy="1107888"/>
        </a:xfrm>
        <a:prstGeom prst="ellipse">
          <a:avLst/>
        </a:prstGeom>
        <a:solidFill>
          <a:schemeClr val="accent1">
            <a:shade val="50000"/>
            <a:hueOff val="267407"/>
            <a:satOff val="7164"/>
            <a:lumOff val="3156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Rotation</a:t>
          </a:r>
        </a:p>
      </dsp:txBody>
      <dsp:txXfrm>
        <a:off x="5276826" y="3233166"/>
        <a:ext cx="783396" cy="783396"/>
      </dsp:txXfrm>
    </dsp:sp>
    <dsp:sp modelId="{5A9591CE-0ADD-4D0F-AA6F-CD52E222D5E9}">
      <dsp:nvSpPr>
        <dsp:cNvPr id="0" name=""/>
        <dsp:cNvSpPr/>
      </dsp:nvSpPr>
      <dsp:spPr>
        <a:xfrm>
          <a:off x="3139961" y="3070920"/>
          <a:ext cx="1107888" cy="1107888"/>
        </a:xfrm>
        <a:prstGeom prst="ellipse">
          <a:avLst/>
        </a:prstGeom>
        <a:solidFill>
          <a:schemeClr val="accent1">
            <a:shade val="50000"/>
            <a:hueOff val="267407"/>
            <a:satOff val="7164"/>
            <a:lumOff val="3156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Edge</a:t>
          </a:r>
        </a:p>
      </dsp:txBody>
      <dsp:txXfrm>
        <a:off x="3302207" y="3233166"/>
        <a:ext cx="783396" cy="783396"/>
      </dsp:txXfrm>
    </dsp:sp>
    <dsp:sp modelId="{62B047B1-D9B9-4F87-B8FA-6A7E8957EEFC}">
      <dsp:nvSpPr>
        <dsp:cNvPr id="0" name=""/>
        <dsp:cNvSpPr/>
      </dsp:nvSpPr>
      <dsp:spPr>
        <a:xfrm>
          <a:off x="2529796" y="1428189"/>
          <a:ext cx="1107888" cy="1107888"/>
        </a:xfrm>
        <a:prstGeom prst="ellipse">
          <a:avLst/>
        </a:prstGeom>
        <a:solidFill>
          <a:schemeClr val="accent1">
            <a:shade val="50000"/>
            <a:hueOff val="133703"/>
            <a:satOff val="3582"/>
            <a:lumOff val="1578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Overall Pressure</a:t>
          </a:r>
        </a:p>
      </dsp:txBody>
      <dsp:txXfrm>
        <a:off x="2692042" y="1590435"/>
        <a:ext cx="783396" cy="783396"/>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582BD2-BBF7-4261-8F83-4C924C7AF07C}"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29C734-6BE4-4B70-9F70-ECCD00303B15}" type="slidenum">
              <a:rPr lang="en-US" smtClean="0"/>
              <a:t>‹#›</a:t>
            </a:fld>
            <a:endParaRPr lang="en-US"/>
          </a:p>
        </p:txBody>
      </p:sp>
    </p:spTree>
    <p:extLst>
      <p:ext uri="{BB962C8B-B14F-4D97-AF65-F5344CB8AC3E}">
        <p14:creationId xmlns:p14="http://schemas.microsoft.com/office/powerpoint/2010/main" val="271841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 Committee #2 Trainers observations on Hill</a:t>
            </a:r>
            <a:r>
              <a:rPr lang="en-US" baseline="0" dirty="0"/>
              <a:t> What they can observe on a daily bases #3 Levels of understanding</a:t>
            </a:r>
            <a:endParaRPr lang="en-US" dirty="0"/>
          </a:p>
        </p:txBody>
      </p:sp>
      <p:sp>
        <p:nvSpPr>
          <p:cNvPr id="4" name="Slide Number Placeholder 3"/>
          <p:cNvSpPr>
            <a:spLocks noGrp="1"/>
          </p:cNvSpPr>
          <p:nvPr>
            <p:ph type="sldNum" sz="quarter" idx="10"/>
          </p:nvPr>
        </p:nvSpPr>
        <p:spPr/>
        <p:txBody>
          <a:bodyPr/>
          <a:lstStyle/>
          <a:p>
            <a:fld id="{658D2965-3E68-43BC-ADD6-92EA7DD340C7}" type="slidenum">
              <a:rPr lang="en-US" smtClean="0"/>
              <a:t>2</a:t>
            </a:fld>
            <a:endParaRPr lang="en-US"/>
          </a:p>
        </p:txBody>
      </p:sp>
    </p:spTree>
    <p:extLst>
      <p:ext uri="{BB962C8B-B14F-4D97-AF65-F5344CB8AC3E}">
        <p14:creationId xmlns:p14="http://schemas.microsoft.com/office/powerpoint/2010/main" val="1074496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Tree>
    <p:extLst>
      <p:ext uri="{BB962C8B-B14F-4D97-AF65-F5344CB8AC3E}">
        <p14:creationId xmlns:p14="http://schemas.microsoft.com/office/powerpoint/2010/main" val="535351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 up to beginner zone  Ski up</a:t>
            </a:r>
            <a:r>
              <a:rPr lang="en-US" baseline="0" dirty="0"/>
              <a:t> to intermediate zone</a:t>
            </a:r>
            <a:endParaRPr lang="en-US" dirty="0"/>
          </a:p>
        </p:txBody>
      </p:sp>
      <p:sp>
        <p:nvSpPr>
          <p:cNvPr id="4" name="Slide Number Placeholder 3"/>
          <p:cNvSpPr>
            <a:spLocks noGrp="1"/>
          </p:cNvSpPr>
          <p:nvPr>
            <p:ph type="sldNum" sz="quarter" idx="10"/>
          </p:nvPr>
        </p:nvSpPr>
        <p:spPr/>
        <p:txBody>
          <a:bodyPr/>
          <a:lstStyle/>
          <a:p>
            <a:fld id="{658D2965-3E68-43BC-ADD6-92EA7DD340C7}" type="slidenum">
              <a:rPr lang="en-US" smtClean="0"/>
              <a:t>13</a:t>
            </a:fld>
            <a:endParaRPr lang="en-US"/>
          </a:p>
        </p:txBody>
      </p:sp>
    </p:spTree>
    <p:extLst>
      <p:ext uri="{BB962C8B-B14F-4D97-AF65-F5344CB8AC3E}">
        <p14:creationId xmlns:p14="http://schemas.microsoft.com/office/powerpoint/2010/main" val="3746379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cover? Teaching presentation, Chair rides, indoor, written, group discussions</a:t>
            </a:r>
          </a:p>
        </p:txBody>
      </p:sp>
      <p:sp>
        <p:nvSpPr>
          <p:cNvPr id="4" name="Slide Number Placeholder 3"/>
          <p:cNvSpPr>
            <a:spLocks noGrp="1"/>
          </p:cNvSpPr>
          <p:nvPr>
            <p:ph type="sldNum" sz="quarter" idx="10"/>
          </p:nvPr>
        </p:nvSpPr>
        <p:spPr/>
        <p:txBody>
          <a:bodyPr/>
          <a:lstStyle/>
          <a:p>
            <a:fld id="{658D2965-3E68-43BC-ADD6-92EA7DD340C7}" type="slidenum">
              <a:rPr lang="en-US" smtClean="0"/>
              <a:t>16</a:t>
            </a:fld>
            <a:endParaRPr lang="en-US"/>
          </a:p>
        </p:txBody>
      </p:sp>
    </p:spTree>
    <p:extLst>
      <p:ext uri="{BB962C8B-B14F-4D97-AF65-F5344CB8AC3E}">
        <p14:creationId xmlns:p14="http://schemas.microsoft.com/office/powerpoint/2010/main" val="1846944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1567726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1070381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 guide updates </a:t>
            </a:r>
          </a:p>
        </p:txBody>
      </p:sp>
      <p:sp>
        <p:nvSpPr>
          <p:cNvPr id="4" name="Slide Number Placeholder 3"/>
          <p:cNvSpPr>
            <a:spLocks noGrp="1"/>
          </p:cNvSpPr>
          <p:nvPr>
            <p:ph type="sldNum" sz="quarter" idx="10"/>
          </p:nvPr>
        </p:nvSpPr>
        <p:spPr/>
        <p:txBody>
          <a:bodyPr/>
          <a:lstStyle/>
          <a:p>
            <a:fld id="{658D2965-3E68-43BC-ADD6-92EA7DD340C7}" type="slidenum">
              <a:rPr lang="en-US" smtClean="0"/>
              <a:t>3</a:t>
            </a:fld>
            <a:endParaRPr lang="en-US"/>
          </a:p>
        </p:txBody>
      </p:sp>
    </p:spTree>
    <p:extLst>
      <p:ext uri="{BB962C8B-B14F-4D97-AF65-F5344CB8AC3E}">
        <p14:creationId xmlns:p14="http://schemas.microsoft.com/office/powerpoint/2010/main" val="3586508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disciplines accountable  Log book suggested</a:t>
            </a:r>
          </a:p>
        </p:txBody>
      </p:sp>
      <p:sp>
        <p:nvSpPr>
          <p:cNvPr id="4" name="Slide Number Placeholder 3"/>
          <p:cNvSpPr>
            <a:spLocks noGrp="1"/>
          </p:cNvSpPr>
          <p:nvPr>
            <p:ph type="sldNum" sz="quarter" idx="10"/>
          </p:nvPr>
        </p:nvSpPr>
        <p:spPr/>
        <p:txBody>
          <a:bodyPr/>
          <a:lstStyle/>
          <a:p>
            <a:fld id="{658D2965-3E68-43BC-ADD6-92EA7DD340C7}" type="slidenum">
              <a:rPr lang="en-US" smtClean="0"/>
              <a:t>4</a:t>
            </a:fld>
            <a:endParaRPr lang="en-US"/>
          </a:p>
        </p:txBody>
      </p:sp>
    </p:spTree>
    <p:extLst>
      <p:ext uri="{BB962C8B-B14F-4D97-AF65-F5344CB8AC3E}">
        <p14:creationId xmlns:p14="http://schemas.microsoft.com/office/powerpoint/2010/main" val="21816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8D2965-3E68-43BC-ADD6-92EA7DD340C7}" type="slidenum">
              <a:rPr lang="en-US" smtClean="0"/>
              <a:t>5</a:t>
            </a:fld>
            <a:endParaRPr lang="en-US"/>
          </a:p>
        </p:txBody>
      </p:sp>
    </p:spTree>
    <p:extLst>
      <p:ext uri="{BB962C8B-B14F-4D97-AF65-F5344CB8AC3E}">
        <p14:creationId xmlns:p14="http://schemas.microsoft.com/office/powerpoint/2010/main" val="1999263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 Committee #2 Trainers observations on Hill</a:t>
            </a:r>
            <a:r>
              <a:rPr lang="en-US" baseline="0" dirty="0"/>
              <a:t> What they can observe on a daily bases #3 Levels of understanding</a:t>
            </a:r>
            <a:endParaRPr lang="en-US" dirty="0"/>
          </a:p>
        </p:txBody>
      </p:sp>
      <p:sp>
        <p:nvSpPr>
          <p:cNvPr id="4" name="Slide Number Placeholder 3"/>
          <p:cNvSpPr>
            <a:spLocks noGrp="1"/>
          </p:cNvSpPr>
          <p:nvPr>
            <p:ph type="sldNum" sz="quarter" idx="10"/>
          </p:nvPr>
        </p:nvSpPr>
        <p:spPr/>
        <p:txBody>
          <a:bodyPr/>
          <a:lstStyle/>
          <a:p>
            <a:fld id="{658D2965-3E68-43BC-ADD6-92EA7DD340C7}" type="slidenum">
              <a:rPr lang="en-US" smtClean="0"/>
              <a:t>6</a:t>
            </a:fld>
            <a:endParaRPr lang="en-US"/>
          </a:p>
        </p:txBody>
      </p:sp>
    </p:spTree>
    <p:extLst>
      <p:ext uri="{BB962C8B-B14F-4D97-AF65-F5344CB8AC3E}">
        <p14:creationId xmlns:p14="http://schemas.microsoft.com/office/powerpoint/2010/main" val="2406271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 Committee #2 Trainers observations on Hill</a:t>
            </a:r>
            <a:r>
              <a:rPr lang="en-US" baseline="0" dirty="0"/>
              <a:t> What they can observe on a daily bases #3 Levels of understanding</a:t>
            </a:r>
            <a:endParaRPr lang="en-US" dirty="0"/>
          </a:p>
        </p:txBody>
      </p:sp>
      <p:sp>
        <p:nvSpPr>
          <p:cNvPr id="4" name="Slide Number Placeholder 3"/>
          <p:cNvSpPr>
            <a:spLocks noGrp="1"/>
          </p:cNvSpPr>
          <p:nvPr>
            <p:ph type="sldNum" sz="quarter" idx="10"/>
          </p:nvPr>
        </p:nvSpPr>
        <p:spPr/>
        <p:txBody>
          <a:bodyPr/>
          <a:lstStyle/>
          <a:p>
            <a:fld id="{658D2965-3E68-43BC-ADD6-92EA7DD340C7}" type="slidenum">
              <a:rPr lang="en-US" smtClean="0"/>
              <a:t>7</a:t>
            </a:fld>
            <a:endParaRPr lang="en-US"/>
          </a:p>
        </p:txBody>
      </p:sp>
    </p:spTree>
    <p:extLst>
      <p:ext uri="{BB962C8B-B14F-4D97-AF65-F5344CB8AC3E}">
        <p14:creationId xmlns:p14="http://schemas.microsoft.com/office/powerpoint/2010/main" val="1927336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baseline="0" dirty="0"/>
          </a:p>
          <a:p>
            <a:endParaRPr lang="en-US" dirty="0"/>
          </a:p>
        </p:txBody>
      </p:sp>
    </p:spTree>
    <p:extLst>
      <p:ext uri="{BB962C8B-B14F-4D97-AF65-F5344CB8AC3E}">
        <p14:creationId xmlns:p14="http://schemas.microsoft.com/office/powerpoint/2010/main" val="2497036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Tree>
    <p:extLst>
      <p:ext uri="{BB962C8B-B14F-4D97-AF65-F5344CB8AC3E}">
        <p14:creationId xmlns:p14="http://schemas.microsoft.com/office/powerpoint/2010/main" val="210537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Tree>
    <p:extLst>
      <p:ext uri="{BB962C8B-B14F-4D97-AF65-F5344CB8AC3E}">
        <p14:creationId xmlns:p14="http://schemas.microsoft.com/office/powerpoint/2010/main" val="1394777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44AF2B-EF12-41E6-ACBA-C6DABA6F3FB3}"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61A74-4F39-49A9-AB4B-E9B4AD0D3A24}" type="slidenum">
              <a:rPr lang="en-US" smtClean="0"/>
              <a:t>‹#›</a:t>
            </a:fld>
            <a:endParaRPr lang="en-US"/>
          </a:p>
        </p:txBody>
      </p:sp>
    </p:spTree>
    <p:extLst>
      <p:ext uri="{BB962C8B-B14F-4D97-AF65-F5344CB8AC3E}">
        <p14:creationId xmlns:p14="http://schemas.microsoft.com/office/powerpoint/2010/main" val="286008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4AF2B-EF12-41E6-ACBA-C6DABA6F3FB3}"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61A74-4F39-49A9-AB4B-E9B4AD0D3A24}" type="slidenum">
              <a:rPr lang="en-US" smtClean="0"/>
              <a:t>‹#›</a:t>
            </a:fld>
            <a:endParaRPr lang="en-US"/>
          </a:p>
        </p:txBody>
      </p:sp>
    </p:spTree>
    <p:extLst>
      <p:ext uri="{BB962C8B-B14F-4D97-AF65-F5344CB8AC3E}">
        <p14:creationId xmlns:p14="http://schemas.microsoft.com/office/powerpoint/2010/main" val="2238366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4AF2B-EF12-41E6-ACBA-C6DABA6F3FB3}"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61A74-4F39-49A9-AB4B-E9B4AD0D3A24}" type="slidenum">
              <a:rPr lang="en-US" smtClean="0"/>
              <a:t>‹#›</a:t>
            </a:fld>
            <a:endParaRPr lang="en-US"/>
          </a:p>
        </p:txBody>
      </p:sp>
    </p:spTree>
    <p:extLst>
      <p:ext uri="{BB962C8B-B14F-4D97-AF65-F5344CB8AC3E}">
        <p14:creationId xmlns:p14="http://schemas.microsoft.com/office/powerpoint/2010/main" val="3678824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586138"/>
            <a:ext cx="10972800" cy="4964958"/>
          </a:xfrm>
        </p:spPr>
        <p:txBody>
          <a:bodyPr lIns="0" rIns="0" bIns="0" anchor="t" anchorCtr="0"/>
          <a:lstStyle>
            <a:lvl1pPr>
              <a:defRPr b="1" cap="all">
                <a:solidFill>
                  <a:srgbClr val="164A59"/>
                </a:solidFill>
              </a:defRPr>
            </a:lvl1pPr>
          </a:lstStyle>
          <a:p>
            <a:r>
              <a:rPr lang="en-US"/>
              <a:t>Click to edit Master title style</a:t>
            </a:r>
            <a:endParaRPr lang="en-US" dirty="0"/>
          </a:p>
        </p:txBody>
      </p:sp>
      <p:pic>
        <p:nvPicPr>
          <p:cNvPr id="6"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4356100"/>
            <a:ext cx="12192000" cy="219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7"/>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190" y="6137275"/>
            <a:ext cx="12204700"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740036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190" y="6137275"/>
            <a:ext cx="12204700"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ubtitle 2"/>
          <p:cNvSpPr>
            <a:spLocks noGrp="1"/>
          </p:cNvSpPr>
          <p:nvPr>
            <p:ph type="subTitle" idx="1"/>
          </p:nvPr>
        </p:nvSpPr>
        <p:spPr>
          <a:xfrm>
            <a:off x="2032000" y="3894187"/>
            <a:ext cx="8111066" cy="466820"/>
          </a:xfrm>
        </p:spPr>
        <p:txBody>
          <a:bodyPr lIns="0" tIns="0" rIns="0" bIns="0">
            <a:noAutofit/>
          </a:bodyPr>
          <a:lstStyle>
            <a:lvl1pPr marL="0" indent="0" algn="ctr">
              <a:buNone/>
              <a:defRPr sz="1969" b="1" cap="all">
                <a:solidFill>
                  <a:srgbClr val="164A59"/>
                </a:solidFill>
              </a:defRPr>
            </a:lvl1pPr>
            <a:lvl2pPr marL="456041" indent="0" algn="ctr">
              <a:buNone/>
              <a:defRPr>
                <a:solidFill>
                  <a:schemeClr val="tx1">
                    <a:tint val="75000"/>
                  </a:schemeClr>
                </a:solidFill>
              </a:defRPr>
            </a:lvl2pPr>
            <a:lvl3pPr marL="912106" indent="0" algn="ctr">
              <a:buNone/>
              <a:defRPr>
                <a:solidFill>
                  <a:schemeClr val="tx1">
                    <a:tint val="75000"/>
                  </a:schemeClr>
                </a:solidFill>
              </a:defRPr>
            </a:lvl3pPr>
            <a:lvl4pPr marL="1368170" indent="0" algn="ctr">
              <a:buNone/>
              <a:defRPr>
                <a:solidFill>
                  <a:schemeClr val="tx1">
                    <a:tint val="75000"/>
                  </a:schemeClr>
                </a:solidFill>
              </a:defRPr>
            </a:lvl4pPr>
            <a:lvl5pPr marL="1824220" indent="0" algn="ctr">
              <a:buNone/>
              <a:defRPr>
                <a:solidFill>
                  <a:schemeClr val="tx1">
                    <a:tint val="75000"/>
                  </a:schemeClr>
                </a:solidFill>
              </a:defRPr>
            </a:lvl5pPr>
            <a:lvl6pPr marL="2280274" indent="0" algn="ctr">
              <a:buNone/>
              <a:defRPr>
                <a:solidFill>
                  <a:schemeClr val="tx1">
                    <a:tint val="75000"/>
                  </a:schemeClr>
                </a:solidFill>
              </a:defRPr>
            </a:lvl6pPr>
            <a:lvl7pPr marL="2736335" indent="0" algn="ctr">
              <a:buNone/>
              <a:defRPr>
                <a:solidFill>
                  <a:schemeClr val="tx1">
                    <a:tint val="75000"/>
                  </a:schemeClr>
                </a:solidFill>
              </a:defRPr>
            </a:lvl7pPr>
            <a:lvl8pPr marL="3192385" indent="0" algn="ctr">
              <a:buNone/>
              <a:defRPr>
                <a:solidFill>
                  <a:schemeClr val="tx1">
                    <a:tint val="75000"/>
                  </a:schemeClr>
                </a:solidFill>
              </a:defRPr>
            </a:lvl8pPr>
            <a:lvl9pPr marL="3648437" indent="0" algn="ctr">
              <a:buNone/>
              <a:defRPr>
                <a:solidFill>
                  <a:schemeClr val="tx1">
                    <a:tint val="75000"/>
                  </a:schemeClr>
                </a:solidFill>
              </a:defRPr>
            </a:lvl9pPr>
          </a:lstStyle>
          <a:p>
            <a:r>
              <a:rPr lang="en-US" dirty="0"/>
              <a:t>Click to edit Master subtitle style</a:t>
            </a:r>
          </a:p>
        </p:txBody>
      </p:sp>
      <p:pic>
        <p:nvPicPr>
          <p:cNvPr id="7" name="Picture 6"/>
          <p:cNvPicPr>
            <a:picLocks noChangeAspect="1"/>
          </p:cNvPicPr>
          <p:nvPr userDrawn="1"/>
        </p:nvPicPr>
        <p:blipFill>
          <a:blip r:embed="rId3"/>
          <a:stretch>
            <a:fillRect/>
          </a:stretch>
        </p:blipFill>
        <p:spPr>
          <a:xfrm>
            <a:off x="2027767" y="2622260"/>
            <a:ext cx="8111066" cy="1003590"/>
          </a:xfrm>
          <a:prstGeom prst="rect">
            <a:avLst/>
          </a:prstGeom>
        </p:spPr>
      </p:pic>
    </p:spTree>
    <p:extLst>
      <p:ext uri="{BB962C8B-B14F-4D97-AF65-F5344CB8AC3E}">
        <p14:creationId xmlns:p14="http://schemas.microsoft.com/office/powerpoint/2010/main" val="12805720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4AF2B-EF12-41E6-ACBA-C6DABA6F3FB3}"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61A74-4F39-49A9-AB4B-E9B4AD0D3A24}" type="slidenum">
              <a:rPr lang="en-US" smtClean="0"/>
              <a:t>‹#›</a:t>
            </a:fld>
            <a:endParaRPr lang="en-US"/>
          </a:p>
        </p:txBody>
      </p:sp>
    </p:spTree>
    <p:extLst>
      <p:ext uri="{BB962C8B-B14F-4D97-AF65-F5344CB8AC3E}">
        <p14:creationId xmlns:p14="http://schemas.microsoft.com/office/powerpoint/2010/main" val="3612183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44AF2B-EF12-41E6-ACBA-C6DABA6F3FB3}"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61A74-4F39-49A9-AB4B-E9B4AD0D3A24}" type="slidenum">
              <a:rPr lang="en-US" smtClean="0"/>
              <a:t>‹#›</a:t>
            </a:fld>
            <a:endParaRPr lang="en-US"/>
          </a:p>
        </p:txBody>
      </p:sp>
    </p:spTree>
    <p:extLst>
      <p:ext uri="{BB962C8B-B14F-4D97-AF65-F5344CB8AC3E}">
        <p14:creationId xmlns:p14="http://schemas.microsoft.com/office/powerpoint/2010/main" val="3662983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44AF2B-EF12-41E6-ACBA-C6DABA6F3FB3}"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961A74-4F39-49A9-AB4B-E9B4AD0D3A24}" type="slidenum">
              <a:rPr lang="en-US" smtClean="0"/>
              <a:t>‹#›</a:t>
            </a:fld>
            <a:endParaRPr lang="en-US"/>
          </a:p>
        </p:txBody>
      </p:sp>
    </p:spTree>
    <p:extLst>
      <p:ext uri="{BB962C8B-B14F-4D97-AF65-F5344CB8AC3E}">
        <p14:creationId xmlns:p14="http://schemas.microsoft.com/office/powerpoint/2010/main" val="4275236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44AF2B-EF12-41E6-ACBA-C6DABA6F3FB3}"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961A74-4F39-49A9-AB4B-E9B4AD0D3A24}" type="slidenum">
              <a:rPr lang="en-US" smtClean="0"/>
              <a:t>‹#›</a:t>
            </a:fld>
            <a:endParaRPr lang="en-US"/>
          </a:p>
        </p:txBody>
      </p:sp>
    </p:spTree>
    <p:extLst>
      <p:ext uri="{BB962C8B-B14F-4D97-AF65-F5344CB8AC3E}">
        <p14:creationId xmlns:p14="http://schemas.microsoft.com/office/powerpoint/2010/main" val="3183388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44AF2B-EF12-41E6-ACBA-C6DABA6F3FB3}"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961A74-4F39-49A9-AB4B-E9B4AD0D3A24}" type="slidenum">
              <a:rPr lang="en-US" smtClean="0"/>
              <a:t>‹#›</a:t>
            </a:fld>
            <a:endParaRPr lang="en-US"/>
          </a:p>
        </p:txBody>
      </p:sp>
    </p:spTree>
    <p:extLst>
      <p:ext uri="{BB962C8B-B14F-4D97-AF65-F5344CB8AC3E}">
        <p14:creationId xmlns:p14="http://schemas.microsoft.com/office/powerpoint/2010/main" val="3666814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44AF2B-EF12-41E6-ACBA-C6DABA6F3FB3}"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961A74-4F39-49A9-AB4B-E9B4AD0D3A24}" type="slidenum">
              <a:rPr lang="en-US" smtClean="0"/>
              <a:t>‹#›</a:t>
            </a:fld>
            <a:endParaRPr lang="en-US"/>
          </a:p>
        </p:txBody>
      </p:sp>
    </p:spTree>
    <p:extLst>
      <p:ext uri="{BB962C8B-B14F-4D97-AF65-F5344CB8AC3E}">
        <p14:creationId xmlns:p14="http://schemas.microsoft.com/office/powerpoint/2010/main" val="4093286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44AF2B-EF12-41E6-ACBA-C6DABA6F3FB3}"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961A74-4F39-49A9-AB4B-E9B4AD0D3A24}" type="slidenum">
              <a:rPr lang="en-US" smtClean="0"/>
              <a:t>‹#›</a:t>
            </a:fld>
            <a:endParaRPr lang="en-US"/>
          </a:p>
        </p:txBody>
      </p:sp>
    </p:spTree>
    <p:extLst>
      <p:ext uri="{BB962C8B-B14F-4D97-AF65-F5344CB8AC3E}">
        <p14:creationId xmlns:p14="http://schemas.microsoft.com/office/powerpoint/2010/main" val="982774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44AF2B-EF12-41E6-ACBA-C6DABA6F3FB3}"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961A74-4F39-49A9-AB4B-E9B4AD0D3A24}" type="slidenum">
              <a:rPr lang="en-US" smtClean="0"/>
              <a:t>‹#›</a:t>
            </a:fld>
            <a:endParaRPr lang="en-US"/>
          </a:p>
        </p:txBody>
      </p:sp>
    </p:spTree>
    <p:extLst>
      <p:ext uri="{BB962C8B-B14F-4D97-AF65-F5344CB8AC3E}">
        <p14:creationId xmlns:p14="http://schemas.microsoft.com/office/powerpoint/2010/main" val="148724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44AF2B-EF12-41E6-ACBA-C6DABA6F3FB3}"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961A74-4F39-49A9-AB4B-E9B4AD0D3A24}" type="slidenum">
              <a:rPr lang="en-US" smtClean="0"/>
              <a:t>‹#›</a:t>
            </a:fld>
            <a:endParaRPr lang="en-US"/>
          </a:p>
        </p:txBody>
      </p:sp>
    </p:spTree>
    <p:extLst>
      <p:ext uri="{BB962C8B-B14F-4D97-AF65-F5344CB8AC3E}">
        <p14:creationId xmlns:p14="http://schemas.microsoft.com/office/powerpoint/2010/main" val="2530434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rtlCol="0"/>
          <a:lstStyle/>
          <a:p>
            <a:pPr>
              <a:defRPr/>
            </a:pPr>
            <a:r>
              <a:rPr lang="en-US" dirty="0">
                <a:ea typeface="+mn-ea"/>
                <a:cs typeface="+mn-cs"/>
              </a:rPr>
              <a:t>Key Certification Updates   </a:t>
            </a:r>
            <a:r>
              <a:rPr lang="en-US" b="0" dirty="0">
                <a:ea typeface="+mn-ea"/>
                <a:cs typeface="+mn-cs"/>
              </a:rPr>
              <a:t>|</a:t>
            </a:r>
            <a:r>
              <a:rPr lang="en-US" dirty="0">
                <a:ea typeface="+mn-ea"/>
                <a:cs typeface="+mn-cs"/>
              </a:rPr>
              <a:t>  2016-2017</a:t>
            </a:r>
          </a:p>
          <a:p>
            <a:pPr>
              <a:defRPr/>
            </a:pPr>
            <a:endParaRPr lang="en-US" dirty="0">
              <a:ea typeface="+mn-ea"/>
              <a:cs typeface="+mn-cs"/>
            </a:endParaRPr>
          </a:p>
          <a:p>
            <a:pPr>
              <a:defRPr/>
            </a:pPr>
            <a:endParaRPr lang="en-US" dirty="0">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9182" y="4644592"/>
            <a:ext cx="4724400" cy="1271953"/>
          </a:xfrm>
          <a:prstGeom prst="rect">
            <a:avLst/>
          </a:prstGeom>
        </p:spPr>
      </p:pic>
    </p:spTree>
    <p:extLst>
      <p:ext uri="{BB962C8B-B14F-4D97-AF65-F5344CB8AC3E}">
        <p14:creationId xmlns:p14="http://schemas.microsoft.com/office/powerpoint/2010/main" val="33041514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8343" y="388267"/>
            <a:ext cx="9144000" cy="839391"/>
          </a:xfrm>
        </p:spPr>
        <p:txBody>
          <a:bodyPr>
            <a:normAutofit fontScale="90000"/>
          </a:bodyPr>
          <a:lstStyle/>
          <a:p>
            <a:pPr algn="ctr"/>
            <a:r>
              <a:rPr lang="en-US" sz="4900" dirty="0">
                <a:solidFill>
                  <a:srgbClr val="0070C0"/>
                </a:solidFill>
              </a:rPr>
              <a:t>telemark REQUIREMENTS</a:t>
            </a:r>
            <a:br>
              <a:rPr lang="en-US" sz="3797" dirty="0"/>
            </a:br>
            <a:br>
              <a:rPr lang="en-US" dirty="0"/>
            </a:br>
            <a:r>
              <a:rPr lang="en-US" dirty="0"/>
              <a:t> </a:t>
            </a:r>
            <a:br>
              <a:rPr lang="en-US" dirty="0"/>
            </a:br>
            <a:br>
              <a:rPr lang="en-US" sz="3200" i="1" dirty="0">
                <a:solidFill>
                  <a:srgbClr val="0070C0"/>
                </a:solidFill>
              </a:rPr>
            </a:br>
            <a:br>
              <a:rPr lang="en-US" dirty="0"/>
            </a:br>
            <a:br>
              <a:rPr lang="en-US" dirty="0"/>
            </a:br>
            <a:br>
              <a:rPr lang="en-US" dirty="0"/>
            </a:br>
            <a:br>
              <a:rPr lang="en-US" dirty="0"/>
            </a:br>
            <a:br>
              <a:rPr lang="en-US" dirty="0"/>
            </a:br>
            <a:br>
              <a:rPr lang="en-US" dirty="0"/>
            </a:br>
            <a:endParaRPr lang="en-US" dirty="0"/>
          </a:p>
        </p:txBody>
      </p:sp>
      <p:sp>
        <p:nvSpPr>
          <p:cNvPr id="6" name="Title 1"/>
          <p:cNvSpPr txBox="1">
            <a:spLocks/>
          </p:cNvSpPr>
          <p:nvPr/>
        </p:nvSpPr>
        <p:spPr>
          <a:xfrm>
            <a:off x="588066" y="1465485"/>
            <a:ext cx="2776926" cy="923538"/>
          </a:xfrm>
          <a:prstGeom prst="rect">
            <a:avLst/>
          </a:prstGeom>
        </p:spPr>
        <p:txBody>
          <a:bodyPr vert="horz" lIns="0" tIns="45720" rIns="0" bIns="0" rtlCol="0" anchor="t" anchorCtr="0">
            <a:noAutofit/>
          </a:bodyPr>
          <a:lstStyle>
            <a:lvl1pPr algn="l" defTabSz="914400" rtl="0" eaLnBrk="1" latinLnBrk="0" hangingPunct="1">
              <a:lnSpc>
                <a:spcPct val="90000"/>
              </a:lnSpc>
              <a:spcBef>
                <a:spcPct val="0"/>
              </a:spcBef>
              <a:buNone/>
              <a:defRPr sz="4400" b="1" kern="1200" cap="all">
                <a:solidFill>
                  <a:srgbClr val="164A59"/>
                </a:solidFill>
                <a:latin typeface="+mj-lt"/>
                <a:ea typeface="+mj-ea"/>
                <a:cs typeface="+mj-cs"/>
              </a:defRPr>
            </a:lvl1pPr>
          </a:lstStyle>
          <a:p>
            <a:r>
              <a:rPr lang="en-US" sz="4000" dirty="0">
                <a:solidFill>
                  <a:schemeClr val="accent1">
                    <a:lumMod val="60000"/>
                    <a:lumOff val="40000"/>
                  </a:schemeClr>
                </a:solidFill>
              </a:rPr>
              <a:t>The whole:  </a:t>
            </a:r>
          </a:p>
        </p:txBody>
      </p:sp>
      <p:sp>
        <p:nvSpPr>
          <p:cNvPr id="7" name="Rectangle 6"/>
          <p:cNvSpPr/>
          <p:nvPr/>
        </p:nvSpPr>
        <p:spPr>
          <a:xfrm>
            <a:off x="390859" y="2389023"/>
            <a:ext cx="6128813" cy="1077218"/>
          </a:xfrm>
          <a:prstGeom prst="rect">
            <a:avLst/>
          </a:prstGeom>
        </p:spPr>
        <p:txBody>
          <a:bodyPr wrap="square">
            <a:spAutoFit/>
          </a:bodyPr>
          <a:lstStyle/>
          <a:p>
            <a:pPr marL="342900" indent="-342900" defTabSz="274531">
              <a:buFont typeface="Arial"/>
              <a:buChar char="•"/>
              <a:defRPr sz="1800">
                <a:solidFill>
                  <a:srgbClr val="000000"/>
                </a:solidFill>
                <a:effectLst/>
              </a:defRPr>
            </a:pPr>
            <a:r>
              <a:rPr lang="en-US" sz="3200" dirty="0">
                <a:solidFill>
                  <a:srgbClr val="000000"/>
                </a:solidFill>
                <a:latin typeface="Calibri"/>
                <a:cs typeface="Calibri"/>
              </a:rPr>
              <a:t>Medium Radius Alpine and Telemark Turns</a:t>
            </a:r>
          </a:p>
        </p:txBody>
      </p:sp>
      <p:pic>
        <p:nvPicPr>
          <p:cNvPr id="3076" name="Picture 4" descr="Image result for telemark teaching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43" y="3550388"/>
            <a:ext cx="11241151" cy="2371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9651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8343" y="388267"/>
            <a:ext cx="9144000" cy="839391"/>
          </a:xfrm>
        </p:spPr>
        <p:txBody>
          <a:bodyPr>
            <a:normAutofit fontScale="90000"/>
          </a:bodyPr>
          <a:lstStyle/>
          <a:p>
            <a:pPr algn="ctr"/>
            <a:r>
              <a:rPr lang="en-US" sz="4900" dirty="0">
                <a:solidFill>
                  <a:srgbClr val="0070C0"/>
                </a:solidFill>
              </a:rPr>
              <a:t>telemark REQUIREMENTS</a:t>
            </a:r>
            <a:br>
              <a:rPr lang="en-US" sz="3797" dirty="0"/>
            </a:br>
            <a:br>
              <a:rPr lang="en-US" dirty="0"/>
            </a:br>
            <a:r>
              <a:rPr lang="en-US" dirty="0"/>
              <a:t> </a:t>
            </a:r>
            <a:br>
              <a:rPr lang="en-US" dirty="0"/>
            </a:br>
            <a:br>
              <a:rPr lang="en-US" sz="3200" i="1" dirty="0">
                <a:solidFill>
                  <a:srgbClr val="0070C0"/>
                </a:solidFill>
              </a:rPr>
            </a:br>
            <a:br>
              <a:rPr lang="en-US" dirty="0"/>
            </a:br>
            <a:br>
              <a:rPr lang="en-US" dirty="0"/>
            </a:br>
            <a:br>
              <a:rPr lang="en-US" dirty="0"/>
            </a:br>
            <a:br>
              <a:rPr lang="en-US" dirty="0"/>
            </a:br>
            <a:br>
              <a:rPr lang="en-US" dirty="0"/>
            </a:br>
            <a:br>
              <a:rPr lang="en-US" dirty="0"/>
            </a:br>
            <a:endParaRPr lang="en-US" dirty="0"/>
          </a:p>
        </p:txBody>
      </p:sp>
      <p:sp>
        <p:nvSpPr>
          <p:cNvPr id="6" name="Title 1"/>
          <p:cNvSpPr txBox="1">
            <a:spLocks/>
          </p:cNvSpPr>
          <p:nvPr/>
        </p:nvSpPr>
        <p:spPr>
          <a:xfrm>
            <a:off x="588066" y="1465485"/>
            <a:ext cx="2776926" cy="923538"/>
          </a:xfrm>
          <a:prstGeom prst="rect">
            <a:avLst/>
          </a:prstGeom>
        </p:spPr>
        <p:txBody>
          <a:bodyPr vert="horz" lIns="0" tIns="45720" rIns="0" bIns="0" rtlCol="0" anchor="t" anchorCtr="0">
            <a:noAutofit/>
          </a:bodyPr>
          <a:lstStyle>
            <a:lvl1pPr algn="l" defTabSz="914400" rtl="0" eaLnBrk="1" latinLnBrk="0" hangingPunct="1">
              <a:lnSpc>
                <a:spcPct val="90000"/>
              </a:lnSpc>
              <a:spcBef>
                <a:spcPct val="0"/>
              </a:spcBef>
              <a:buNone/>
              <a:defRPr sz="4400" b="1" kern="1200" cap="all">
                <a:solidFill>
                  <a:srgbClr val="164A59"/>
                </a:solidFill>
                <a:latin typeface="+mj-lt"/>
                <a:ea typeface="+mj-ea"/>
                <a:cs typeface="+mj-cs"/>
              </a:defRPr>
            </a:lvl1pPr>
          </a:lstStyle>
          <a:p>
            <a:r>
              <a:rPr lang="en-US" sz="4000" dirty="0">
                <a:solidFill>
                  <a:schemeClr val="accent1">
                    <a:lumMod val="60000"/>
                    <a:lumOff val="40000"/>
                  </a:schemeClr>
                </a:solidFill>
              </a:rPr>
              <a:t>The parts:  </a:t>
            </a:r>
          </a:p>
        </p:txBody>
      </p:sp>
      <p:sp>
        <p:nvSpPr>
          <p:cNvPr id="7" name="Rectangle 6"/>
          <p:cNvSpPr/>
          <p:nvPr/>
        </p:nvSpPr>
        <p:spPr>
          <a:xfrm>
            <a:off x="390859" y="2389023"/>
            <a:ext cx="6128813" cy="3539430"/>
          </a:xfrm>
          <a:prstGeom prst="rect">
            <a:avLst/>
          </a:prstGeom>
        </p:spPr>
        <p:txBody>
          <a:bodyPr wrap="square">
            <a:spAutoFit/>
          </a:bodyPr>
          <a:lstStyle/>
          <a:p>
            <a:pPr marL="342900" indent="-342900" defTabSz="274531">
              <a:buFont typeface="Arial"/>
              <a:buChar char="•"/>
              <a:defRPr sz="1800">
                <a:solidFill>
                  <a:srgbClr val="000000"/>
                </a:solidFill>
                <a:effectLst/>
              </a:defRPr>
            </a:pPr>
            <a:r>
              <a:rPr lang="en-US" sz="3200" dirty="0">
                <a:solidFill>
                  <a:srgbClr val="000000"/>
                </a:solidFill>
                <a:latin typeface="Calibri"/>
                <a:cs typeface="Calibri"/>
              </a:rPr>
              <a:t>Skating</a:t>
            </a:r>
          </a:p>
          <a:p>
            <a:pPr marL="342900" indent="-342900" defTabSz="274531">
              <a:buFont typeface="Arial"/>
              <a:buChar char="•"/>
              <a:defRPr sz="1800">
                <a:solidFill>
                  <a:srgbClr val="000000"/>
                </a:solidFill>
                <a:effectLst/>
              </a:defRPr>
            </a:pPr>
            <a:r>
              <a:rPr lang="en-US" sz="3200" dirty="0">
                <a:solidFill>
                  <a:srgbClr val="000000"/>
                </a:solidFill>
                <a:latin typeface="Calibri"/>
                <a:cs typeface="Calibri"/>
              </a:rPr>
              <a:t>Pivot Edge Skips to a Stop</a:t>
            </a:r>
          </a:p>
          <a:p>
            <a:pPr marL="342900" indent="-342900" defTabSz="274531">
              <a:buFont typeface="Arial"/>
              <a:buChar char="•"/>
              <a:defRPr sz="1800">
                <a:solidFill>
                  <a:srgbClr val="000000"/>
                </a:solidFill>
                <a:effectLst/>
              </a:defRPr>
            </a:pPr>
            <a:r>
              <a:rPr lang="en-US" sz="3200" dirty="0">
                <a:solidFill>
                  <a:srgbClr val="000000"/>
                </a:solidFill>
                <a:latin typeface="Calibri"/>
                <a:cs typeface="Calibri"/>
              </a:rPr>
              <a:t>Wedge to Telemark Turning Progressions</a:t>
            </a:r>
          </a:p>
          <a:p>
            <a:pPr marL="342900" indent="-342900" defTabSz="274531">
              <a:buFont typeface="Arial"/>
              <a:buChar char="•"/>
              <a:defRPr sz="1800">
                <a:solidFill>
                  <a:srgbClr val="000000"/>
                </a:solidFill>
                <a:effectLst/>
              </a:defRPr>
            </a:pPr>
            <a:r>
              <a:rPr lang="en-US" sz="3200" dirty="0">
                <a:solidFill>
                  <a:srgbClr val="000000"/>
                </a:solidFill>
                <a:latin typeface="Calibri"/>
                <a:cs typeface="Calibri"/>
              </a:rPr>
              <a:t>Turn Before Tele</a:t>
            </a:r>
          </a:p>
          <a:p>
            <a:pPr marL="342900" indent="-342900" defTabSz="274531">
              <a:buFont typeface="Arial"/>
              <a:buChar char="•"/>
              <a:defRPr sz="1800">
                <a:solidFill>
                  <a:srgbClr val="000000"/>
                </a:solidFill>
                <a:effectLst/>
              </a:defRPr>
            </a:pPr>
            <a:r>
              <a:rPr lang="en-US" sz="3200" dirty="0">
                <a:solidFill>
                  <a:srgbClr val="000000"/>
                </a:solidFill>
                <a:latin typeface="Calibri"/>
                <a:cs typeface="Calibri"/>
              </a:rPr>
              <a:t>Tele Shuffle Traverse</a:t>
            </a:r>
          </a:p>
          <a:p>
            <a:pPr marL="342900" indent="-342900" defTabSz="274531">
              <a:buFont typeface="Arial"/>
              <a:buChar char="•"/>
              <a:defRPr sz="1800">
                <a:solidFill>
                  <a:srgbClr val="000000"/>
                </a:solidFill>
                <a:effectLst/>
              </a:defRPr>
            </a:pPr>
            <a:r>
              <a:rPr lang="en-US" sz="3200" dirty="0" err="1">
                <a:solidFill>
                  <a:srgbClr val="000000"/>
                </a:solidFill>
                <a:latin typeface="Calibri"/>
                <a:cs typeface="Calibri"/>
              </a:rPr>
              <a:t>Monomarks</a:t>
            </a:r>
            <a:endParaRPr lang="en-US" sz="3200" dirty="0">
              <a:solidFill>
                <a:srgbClr val="000000"/>
              </a:solidFill>
              <a:latin typeface="Calibri"/>
              <a:cs typeface="Calibri"/>
            </a:endParaRPr>
          </a:p>
        </p:txBody>
      </p:sp>
      <p:pic>
        <p:nvPicPr>
          <p:cNvPr id="8" name="Picture 2" descr="Image result for telemark teaching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884" y="2100990"/>
            <a:ext cx="6584943" cy="347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4403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74064" y="414853"/>
            <a:ext cx="9144000" cy="839391"/>
          </a:xfrm>
        </p:spPr>
        <p:txBody>
          <a:bodyPr>
            <a:normAutofit fontScale="90000"/>
          </a:bodyPr>
          <a:lstStyle/>
          <a:p>
            <a:pPr algn="ctr"/>
            <a:r>
              <a:rPr lang="en-US" sz="4900" dirty="0">
                <a:solidFill>
                  <a:srgbClr val="0070C0"/>
                </a:solidFill>
              </a:rPr>
              <a:t>telemark REQUIREMENTS</a:t>
            </a:r>
            <a:br>
              <a:rPr lang="en-US" sz="3797" dirty="0"/>
            </a:br>
            <a:br>
              <a:rPr lang="en-US" dirty="0"/>
            </a:br>
            <a:r>
              <a:rPr lang="en-US" dirty="0"/>
              <a:t> </a:t>
            </a:r>
            <a:br>
              <a:rPr lang="en-US" dirty="0"/>
            </a:br>
            <a:br>
              <a:rPr lang="en-US" sz="3200" i="1" dirty="0">
                <a:solidFill>
                  <a:srgbClr val="0070C0"/>
                </a:solidFill>
              </a:rPr>
            </a:br>
            <a:br>
              <a:rPr lang="en-US" dirty="0"/>
            </a:br>
            <a:br>
              <a:rPr lang="en-US" dirty="0"/>
            </a:br>
            <a:br>
              <a:rPr lang="en-US" dirty="0"/>
            </a:br>
            <a:br>
              <a:rPr lang="en-US" dirty="0"/>
            </a:br>
            <a:br>
              <a:rPr lang="en-US" dirty="0"/>
            </a:br>
            <a:br>
              <a:rPr lang="en-US" dirty="0"/>
            </a:br>
            <a:endParaRPr lang="en-US" dirty="0"/>
          </a:p>
        </p:txBody>
      </p:sp>
      <p:sp>
        <p:nvSpPr>
          <p:cNvPr id="6" name="Title 1"/>
          <p:cNvSpPr txBox="1">
            <a:spLocks/>
          </p:cNvSpPr>
          <p:nvPr/>
        </p:nvSpPr>
        <p:spPr>
          <a:xfrm>
            <a:off x="588066" y="1465485"/>
            <a:ext cx="2776926" cy="923538"/>
          </a:xfrm>
          <a:prstGeom prst="rect">
            <a:avLst/>
          </a:prstGeom>
        </p:spPr>
        <p:txBody>
          <a:bodyPr vert="horz" lIns="0" tIns="45720" rIns="0" bIns="0" rtlCol="0" anchor="t" anchorCtr="0">
            <a:noAutofit/>
          </a:bodyPr>
          <a:lstStyle>
            <a:lvl1pPr algn="l" defTabSz="914400" rtl="0" eaLnBrk="1" latinLnBrk="0" hangingPunct="1">
              <a:lnSpc>
                <a:spcPct val="90000"/>
              </a:lnSpc>
              <a:spcBef>
                <a:spcPct val="0"/>
              </a:spcBef>
              <a:buNone/>
              <a:defRPr sz="4400" b="1" kern="1200" cap="all">
                <a:solidFill>
                  <a:srgbClr val="164A59"/>
                </a:solidFill>
                <a:latin typeface="+mj-lt"/>
                <a:ea typeface="+mj-ea"/>
                <a:cs typeface="+mj-cs"/>
              </a:defRPr>
            </a:lvl1pPr>
          </a:lstStyle>
          <a:p>
            <a:r>
              <a:rPr lang="en-US" sz="4000" dirty="0">
                <a:solidFill>
                  <a:schemeClr val="accent1">
                    <a:lumMod val="60000"/>
                    <a:lumOff val="40000"/>
                  </a:schemeClr>
                </a:solidFill>
              </a:rPr>
              <a:t>BACK TO The whole:  </a:t>
            </a:r>
          </a:p>
        </p:txBody>
      </p:sp>
      <p:sp>
        <p:nvSpPr>
          <p:cNvPr id="7" name="Rectangle 6"/>
          <p:cNvSpPr/>
          <p:nvPr/>
        </p:nvSpPr>
        <p:spPr>
          <a:xfrm>
            <a:off x="483465" y="3019959"/>
            <a:ext cx="4436007" cy="584775"/>
          </a:xfrm>
          <a:prstGeom prst="rect">
            <a:avLst/>
          </a:prstGeom>
        </p:spPr>
        <p:txBody>
          <a:bodyPr wrap="square">
            <a:spAutoFit/>
          </a:bodyPr>
          <a:lstStyle/>
          <a:p>
            <a:pPr marL="342900" indent="-342900" defTabSz="274531">
              <a:buFont typeface="Arial"/>
              <a:buChar char="•"/>
              <a:defRPr sz="1800">
                <a:solidFill>
                  <a:srgbClr val="000000"/>
                </a:solidFill>
                <a:effectLst/>
              </a:defRPr>
            </a:pPr>
            <a:r>
              <a:rPr lang="en-US" sz="3200" dirty="0">
                <a:solidFill>
                  <a:srgbClr val="000000"/>
                </a:solidFill>
                <a:latin typeface="Calibri"/>
                <a:cs typeface="Calibri"/>
              </a:rPr>
              <a:t>Medium Radius Turns</a:t>
            </a:r>
          </a:p>
        </p:txBody>
      </p:sp>
      <p:pic>
        <p:nvPicPr>
          <p:cNvPr id="4098" name="Picture 2" descr="Image result for telemark teaching images"/>
          <p:cNvPicPr>
            <a:picLocks noChangeAspect="1" noChangeArrowheads="1"/>
          </p:cNvPicPr>
          <p:nvPr/>
        </p:nvPicPr>
        <p:blipFill rotWithShape="1">
          <a:blip r:embed="rId3">
            <a:extLst>
              <a:ext uri="{28A0092B-C50C-407E-A947-70E740481C1C}">
                <a14:useLocalDpi xmlns:a14="http://schemas.microsoft.com/office/drawing/2010/main" val="0"/>
              </a:ext>
            </a:extLst>
          </a:blip>
          <a:srcRect l="9212" t="11520" r="11052" b="16672"/>
          <a:stretch/>
        </p:blipFill>
        <p:spPr bwMode="auto">
          <a:xfrm>
            <a:off x="4919472" y="1344168"/>
            <a:ext cx="6531409" cy="4409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8002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73133" y="526225"/>
            <a:ext cx="10972800" cy="1213422"/>
          </a:xfrm>
          <a:prstGeom prst="rect">
            <a:avLst/>
          </a:prstGeom>
        </p:spPr>
        <p:txBody>
          <a:bodyPr vert="horz" lIns="0" tIns="45720" rIns="0" bIns="0" rtlCol="0" anchor="t" anchorCtr="0">
            <a:normAutofit fontScale="25000" lnSpcReduction="20000"/>
          </a:bodyPr>
          <a:lstStyle>
            <a:lvl1pPr algn="l" defTabSz="914400" rtl="0" eaLnBrk="1" latinLnBrk="0" hangingPunct="1">
              <a:lnSpc>
                <a:spcPct val="90000"/>
              </a:lnSpc>
              <a:spcBef>
                <a:spcPct val="0"/>
              </a:spcBef>
              <a:buNone/>
              <a:defRPr sz="4400" b="1" kern="1200" cap="all">
                <a:solidFill>
                  <a:srgbClr val="164A59"/>
                </a:solidFill>
                <a:latin typeface="+mj-lt"/>
                <a:ea typeface="+mj-ea"/>
                <a:cs typeface="+mj-cs"/>
              </a:defRPr>
            </a:lvl1pPr>
          </a:lstStyle>
          <a:p>
            <a:pPr algn="ctr"/>
            <a:r>
              <a:rPr lang="en-US" sz="17600" dirty="0">
                <a:solidFill>
                  <a:srgbClr val="0070C0"/>
                </a:solidFill>
              </a:rPr>
              <a:t>telemark assessment</a:t>
            </a:r>
            <a:br>
              <a:rPr lang="en-US" dirty="0">
                <a:solidFill>
                  <a:srgbClr val="0070C0"/>
                </a:solidFill>
              </a:rPr>
            </a:br>
            <a:br>
              <a:rPr lang="en-US" dirty="0">
                <a:solidFill>
                  <a:srgbClr val="0070C0"/>
                </a:solidFill>
              </a:rPr>
            </a:br>
            <a:br>
              <a:rPr lang="en-US" sz="3100" dirty="0">
                <a:solidFill>
                  <a:srgbClr val="0070C0"/>
                </a:solidFill>
              </a:rPr>
            </a:br>
            <a:r>
              <a:rPr lang="en-US" sz="2400" dirty="0">
                <a:solidFill>
                  <a:srgbClr val="0070C0"/>
                </a:solidFill>
              </a:rPr>
              <a:t>   </a:t>
            </a:r>
            <a:br>
              <a:rPr lang="en-US" sz="2400" dirty="0">
                <a:solidFill>
                  <a:srgbClr val="0070C0"/>
                </a:solidFill>
              </a:rPr>
            </a:br>
            <a:r>
              <a:rPr lang="en-US" sz="2400" dirty="0">
                <a:solidFill>
                  <a:srgbClr val="0070C0"/>
                </a:solidFill>
              </a:rPr>
              <a:t>                     </a:t>
            </a:r>
            <a:br>
              <a:rPr lang="en-US" dirty="0">
                <a:solidFill>
                  <a:srgbClr val="0070C0"/>
                </a:solidFill>
              </a:rPr>
            </a:br>
            <a:br>
              <a:rPr lang="en-US" dirty="0">
                <a:solidFill>
                  <a:srgbClr val="0070C0"/>
                </a:solidFill>
              </a:rPr>
            </a:br>
            <a:br>
              <a:rPr lang="en-US" dirty="0">
                <a:solidFill>
                  <a:srgbClr val="0070C0"/>
                </a:solidFill>
              </a:rPr>
            </a:br>
            <a:endParaRPr lang="en-US" dirty="0">
              <a:solidFill>
                <a:srgbClr val="0070C0"/>
              </a:solidFill>
            </a:endParaRPr>
          </a:p>
        </p:txBody>
      </p:sp>
      <p:sp>
        <p:nvSpPr>
          <p:cNvPr id="9" name="Rectangle 8"/>
          <p:cNvSpPr/>
          <p:nvPr/>
        </p:nvSpPr>
        <p:spPr>
          <a:xfrm>
            <a:off x="572627" y="2099763"/>
            <a:ext cx="5544709" cy="2554545"/>
          </a:xfrm>
          <a:prstGeom prst="rect">
            <a:avLst/>
          </a:prstGeom>
        </p:spPr>
        <p:txBody>
          <a:bodyPr wrap="square">
            <a:spAutoFit/>
          </a:bodyPr>
          <a:lstStyle/>
          <a:p>
            <a:pPr marL="342900" indent="-342900" defTabSz="274531">
              <a:buFont typeface="Arial"/>
              <a:buChar char="•"/>
              <a:defRPr sz="1800">
                <a:solidFill>
                  <a:srgbClr val="000000"/>
                </a:solidFill>
                <a:effectLst/>
              </a:defRPr>
            </a:pPr>
            <a:r>
              <a:rPr lang="en-US" sz="3200" dirty="0">
                <a:solidFill>
                  <a:srgbClr val="000000"/>
                </a:solidFill>
                <a:latin typeface="Calibri"/>
                <a:cs typeface="Calibri"/>
              </a:rPr>
              <a:t>Teaching presentation demonstrations</a:t>
            </a:r>
          </a:p>
          <a:p>
            <a:pPr marL="342900" indent="-342900" defTabSz="274531">
              <a:buFont typeface="Arial"/>
              <a:buChar char="•"/>
              <a:defRPr sz="1800">
                <a:solidFill>
                  <a:srgbClr val="000000"/>
                </a:solidFill>
                <a:effectLst/>
              </a:defRPr>
            </a:pPr>
            <a:r>
              <a:rPr lang="en-US" sz="3200" dirty="0">
                <a:solidFill>
                  <a:srgbClr val="000000"/>
                </a:solidFill>
                <a:latin typeface="Calibri"/>
                <a:cs typeface="Calibri"/>
              </a:rPr>
              <a:t>Participant demonstrations</a:t>
            </a:r>
          </a:p>
          <a:p>
            <a:pPr marL="342900" indent="-342900" defTabSz="274531">
              <a:buFont typeface="Arial"/>
              <a:buChar char="•"/>
              <a:defRPr sz="1800">
                <a:solidFill>
                  <a:srgbClr val="000000"/>
                </a:solidFill>
                <a:effectLst/>
              </a:defRPr>
            </a:pPr>
            <a:r>
              <a:rPr lang="en-US" sz="3200" dirty="0">
                <a:solidFill>
                  <a:srgbClr val="000000"/>
                </a:solidFill>
                <a:latin typeface="Calibri"/>
                <a:cs typeface="Calibri"/>
              </a:rPr>
              <a:t>Examiner set-up’s for beginner zone activities </a:t>
            </a:r>
          </a:p>
        </p:txBody>
      </p:sp>
      <p:pic>
        <p:nvPicPr>
          <p:cNvPr id="1026" name="Picture 2" descr="Image result for telemark teaching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2393" y="1920240"/>
            <a:ext cx="5911596" cy="3941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9722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7459" y="291869"/>
            <a:ext cx="9229567" cy="3255283"/>
          </a:xfrm>
        </p:spPr>
        <p:txBody>
          <a:bodyPr>
            <a:normAutofit/>
          </a:bodyPr>
          <a:lstStyle/>
          <a:p>
            <a:r>
              <a:rPr lang="en-US" dirty="0">
                <a:solidFill>
                  <a:srgbClr val="0070C0"/>
                </a:solidFill>
              </a:rPr>
              <a:t>TEACHING &amp; TELMARK</a:t>
            </a:r>
            <a:br>
              <a:rPr lang="en-US" dirty="0">
                <a:solidFill>
                  <a:srgbClr val="0070C0"/>
                </a:solidFill>
              </a:rPr>
            </a:br>
            <a:r>
              <a:rPr lang="en-US" dirty="0">
                <a:solidFill>
                  <a:srgbClr val="0070C0"/>
                </a:solidFill>
              </a:rPr>
              <a:t>ON-SNOW ASSESSMENT</a:t>
            </a:r>
            <a:br>
              <a:rPr lang="en-US" dirty="0">
                <a:solidFill>
                  <a:srgbClr val="0070C0"/>
                </a:solidFill>
              </a:rPr>
            </a:br>
            <a:endParaRPr lang="en-US" dirty="0">
              <a:solidFill>
                <a:srgbClr val="0070C0"/>
              </a:solidFill>
            </a:endParaRPr>
          </a:p>
        </p:txBody>
      </p:sp>
      <p:pic>
        <p:nvPicPr>
          <p:cNvPr id="5" name="Picture 4" descr="Screen Shot 2014-11-06 at 7.38.37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29242" y="4319569"/>
            <a:ext cx="8649199" cy="2420422"/>
          </a:xfrm>
          <a:prstGeom prst="rect">
            <a:avLst/>
          </a:prstGeom>
        </p:spPr>
      </p:pic>
    </p:spTree>
    <p:extLst>
      <p:ext uri="{BB962C8B-B14F-4D97-AF65-F5344CB8AC3E}">
        <p14:creationId xmlns:p14="http://schemas.microsoft.com/office/powerpoint/2010/main" val="2316900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6649"/>
            <a:ext cx="10972800" cy="6038491"/>
          </a:xfrm>
        </p:spPr>
        <p:txBody>
          <a:bodyPr>
            <a:normAutofit fontScale="90000"/>
          </a:bodyPr>
          <a:lstStyle/>
          <a:p>
            <a:r>
              <a:rPr lang="en-US" dirty="0">
                <a:solidFill>
                  <a:schemeClr val="accent1">
                    <a:lumMod val="75000"/>
                  </a:schemeClr>
                </a:solidFill>
              </a:rPr>
              <a:t> TEACHING  CATEGORIES:</a:t>
            </a:r>
            <a:br>
              <a:rPr lang="en-US" dirty="0">
                <a:solidFill>
                  <a:schemeClr val="accent1">
                    <a:lumMod val="75000"/>
                  </a:schemeClr>
                </a:solidFill>
              </a:rPr>
            </a:br>
            <a:br>
              <a:rPr lang="en-US" dirty="0">
                <a:solidFill>
                  <a:schemeClr val="accent1">
                    <a:lumMod val="75000"/>
                  </a:schemeClr>
                </a:solidFill>
              </a:rPr>
            </a:br>
            <a:r>
              <a:rPr lang="en-US" sz="3600" b="0" dirty="0">
                <a:solidFill>
                  <a:schemeClr val="tx1"/>
                </a:solidFill>
                <a:latin typeface="+mn-lt"/>
              </a:rPr>
              <a:t>1. Safety</a:t>
            </a:r>
            <a:br>
              <a:rPr lang="en-US" sz="3600" b="0" dirty="0">
                <a:solidFill>
                  <a:schemeClr val="tx1"/>
                </a:solidFill>
                <a:latin typeface="+mn-lt"/>
              </a:rPr>
            </a:br>
            <a:br>
              <a:rPr lang="en-US" sz="3600" b="0" dirty="0">
                <a:solidFill>
                  <a:schemeClr val="tx1"/>
                </a:solidFill>
                <a:latin typeface="+mn-lt"/>
              </a:rPr>
            </a:br>
            <a:r>
              <a:rPr lang="en-US" sz="3600" b="0" dirty="0">
                <a:solidFill>
                  <a:schemeClr val="tx1"/>
                </a:solidFill>
                <a:latin typeface="+mn-lt"/>
              </a:rPr>
              <a:t>2. Communication</a:t>
            </a:r>
            <a:br>
              <a:rPr lang="en-US" sz="3600" b="0" dirty="0">
                <a:solidFill>
                  <a:schemeClr val="tx1"/>
                </a:solidFill>
                <a:latin typeface="+mn-lt"/>
              </a:rPr>
            </a:br>
            <a:br>
              <a:rPr lang="en-US" sz="3600" b="0" dirty="0">
                <a:solidFill>
                  <a:schemeClr val="tx1"/>
                </a:solidFill>
                <a:latin typeface="+mn-lt"/>
              </a:rPr>
            </a:br>
            <a:r>
              <a:rPr lang="en-US" sz="3600" b="0" dirty="0">
                <a:solidFill>
                  <a:schemeClr val="tx1"/>
                </a:solidFill>
                <a:latin typeface="+mn-lt"/>
              </a:rPr>
              <a:t>3. Movement Analysis</a:t>
            </a:r>
            <a:br>
              <a:rPr lang="en-US" sz="3600" b="0" dirty="0">
                <a:solidFill>
                  <a:schemeClr val="tx1"/>
                </a:solidFill>
                <a:latin typeface="+mn-lt"/>
              </a:rPr>
            </a:br>
            <a:br>
              <a:rPr lang="en-US" sz="3600" b="0" dirty="0">
                <a:solidFill>
                  <a:schemeClr val="tx1"/>
                </a:solidFill>
                <a:latin typeface="+mn-lt"/>
              </a:rPr>
            </a:br>
            <a:r>
              <a:rPr lang="en-US" sz="3600" b="0" dirty="0">
                <a:solidFill>
                  <a:schemeClr val="tx1"/>
                </a:solidFill>
                <a:latin typeface="+mn-lt"/>
              </a:rPr>
              <a:t>4. Demonstration</a:t>
            </a:r>
            <a:br>
              <a:rPr lang="en-US" sz="3600" b="0" dirty="0">
                <a:solidFill>
                  <a:schemeClr val="tx1"/>
                </a:solidFill>
                <a:latin typeface="+mn-lt"/>
              </a:rPr>
            </a:br>
            <a:br>
              <a:rPr lang="en-US" sz="3600" b="0" dirty="0">
                <a:solidFill>
                  <a:schemeClr val="tx1"/>
                </a:solidFill>
                <a:latin typeface="+mn-lt"/>
              </a:rPr>
            </a:br>
            <a:r>
              <a:rPr lang="en-US" sz="3600" b="0" dirty="0">
                <a:solidFill>
                  <a:schemeClr val="tx1"/>
                </a:solidFill>
                <a:latin typeface="+mn-lt"/>
              </a:rPr>
              <a:t>5. Teaching application</a:t>
            </a:r>
            <a:br>
              <a:rPr lang="en-US" sz="3600" b="0" dirty="0">
                <a:solidFill>
                  <a:schemeClr val="tx1"/>
                </a:solidFill>
                <a:latin typeface="+mn-lt"/>
              </a:rPr>
            </a:br>
            <a:br>
              <a:rPr lang="en-US" sz="3600" b="0" dirty="0">
                <a:solidFill>
                  <a:schemeClr val="tx1"/>
                </a:solidFill>
                <a:latin typeface="+mn-lt"/>
              </a:rPr>
            </a:br>
            <a:r>
              <a:rPr lang="en-US" sz="3600" b="0" dirty="0">
                <a:solidFill>
                  <a:schemeClr val="tx1"/>
                </a:solidFill>
                <a:latin typeface="+mn-lt"/>
              </a:rPr>
              <a:t>6. teaching styles </a:t>
            </a:r>
            <a:br>
              <a:rPr lang="en-US" dirty="0">
                <a:solidFill>
                  <a:schemeClr val="accent1">
                    <a:lumMod val="75000"/>
                  </a:schemeClr>
                </a:solidFill>
              </a:rPr>
            </a:br>
            <a:endParaRPr lang="en-US" dirty="0"/>
          </a:p>
        </p:txBody>
      </p:sp>
      <p:pic>
        <p:nvPicPr>
          <p:cNvPr id="6146" name="Picture 2" descr="Image result for telemark teaching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5046" y="1197864"/>
            <a:ext cx="6434888" cy="4818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2859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5720"/>
            <a:ext cx="12191999" cy="6858000"/>
          </a:xfrm>
        </p:spPr>
        <p:txBody>
          <a:bodyPr>
            <a:normAutofit fontScale="90000"/>
          </a:bodyPr>
          <a:lstStyle/>
          <a:p>
            <a:r>
              <a:rPr lang="en-US" dirty="0">
                <a:solidFill>
                  <a:srgbClr val="0070C0"/>
                </a:solidFill>
              </a:rPr>
              <a:t> Professional Knowledge Categories:</a:t>
            </a:r>
            <a:br>
              <a:rPr lang="en-US" dirty="0">
                <a:solidFill>
                  <a:srgbClr val="0070C0"/>
                </a:solidFill>
              </a:rPr>
            </a:br>
            <a:r>
              <a:rPr lang="en-US" sz="3100" dirty="0">
                <a:solidFill>
                  <a:schemeClr val="tx1"/>
                </a:solidFill>
                <a:latin typeface="Calibri" panose="020F0502020204030204" pitchFamily="34" charset="0"/>
              </a:rPr>
              <a:t>  </a:t>
            </a:r>
            <a:r>
              <a:rPr lang="en-US" sz="3100" b="0" dirty="0">
                <a:solidFill>
                  <a:schemeClr val="tx1"/>
                </a:solidFill>
                <a:latin typeface="Calibri" panose="020F0502020204030204" pitchFamily="34" charset="0"/>
              </a:rPr>
              <a:t>1. terminology</a:t>
            </a:r>
            <a:br>
              <a:rPr lang="en-US" sz="3100" b="0" dirty="0">
                <a:solidFill>
                  <a:schemeClr val="tx1"/>
                </a:solidFill>
                <a:latin typeface="Calibri" panose="020F0502020204030204" pitchFamily="34" charset="0"/>
              </a:rPr>
            </a:br>
            <a:br>
              <a:rPr lang="en-US" sz="3100" b="0" dirty="0">
                <a:solidFill>
                  <a:schemeClr val="tx1"/>
                </a:solidFill>
                <a:latin typeface="Calibri" panose="020F0502020204030204" pitchFamily="34" charset="0"/>
              </a:rPr>
            </a:br>
            <a:r>
              <a:rPr lang="en-US" sz="3100" b="0" dirty="0">
                <a:solidFill>
                  <a:schemeClr val="tx1"/>
                </a:solidFill>
                <a:latin typeface="Calibri" panose="020F0502020204030204" pitchFamily="34" charset="0"/>
              </a:rPr>
              <a:t>  2. teaching concepts</a:t>
            </a:r>
            <a:br>
              <a:rPr lang="en-US" sz="3100" b="0" dirty="0">
                <a:solidFill>
                  <a:schemeClr val="tx1"/>
                </a:solidFill>
                <a:latin typeface="Calibri" panose="020F0502020204030204" pitchFamily="34" charset="0"/>
              </a:rPr>
            </a:br>
            <a:br>
              <a:rPr lang="en-US" sz="3100" b="0" dirty="0">
                <a:solidFill>
                  <a:schemeClr val="tx1"/>
                </a:solidFill>
                <a:latin typeface="Calibri" panose="020F0502020204030204" pitchFamily="34" charset="0"/>
              </a:rPr>
            </a:br>
            <a:r>
              <a:rPr lang="en-US" sz="3100" b="0" dirty="0">
                <a:solidFill>
                  <a:schemeClr val="tx1"/>
                </a:solidFill>
                <a:latin typeface="Calibri" panose="020F0502020204030204" pitchFamily="34" charset="0"/>
              </a:rPr>
              <a:t>  3. riding concepts</a:t>
            </a:r>
            <a:br>
              <a:rPr lang="en-US" sz="3100" b="0" dirty="0">
                <a:solidFill>
                  <a:schemeClr val="tx1"/>
                </a:solidFill>
                <a:latin typeface="Calibri" panose="020F0502020204030204" pitchFamily="34" charset="0"/>
              </a:rPr>
            </a:br>
            <a:br>
              <a:rPr lang="en-US" sz="3100" b="0" dirty="0">
                <a:solidFill>
                  <a:schemeClr val="tx1"/>
                </a:solidFill>
                <a:latin typeface="Calibri" panose="020F0502020204030204" pitchFamily="34" charset="0"/>
              </a:rPr>
            </a:br>
            <a:r>
              <a:rPr lang="en-US" sz="3100" b="0" dirty="0">
                <a:solidFill>
                  <a:schemeClr val="tx1"/>
                </a:solidFill>
                <a:latin typeface="Calibri" panose="020F0502020204030204" pitchFamily="34" charset="0"/>
              </a:rPr>
              <a:t>  4. equipment</a:t>
            </a:r>
            <a:br>
              <a:rPr lang="en-US" sz="3100" b="0" dirty="0">
                <a:solidFill>
                  <a:schemeClr val="tx1"/>
                </a:solidFill>
                <a:latin typeface="Calibri" panose="020F0502020204030204" pitchFamily="34" charset="0"/>
              </a:rPr>
            </a:br>
            <a:br>
              <a:rPr lang="en-US" sz="3100" b="0" dirty="0">
                <a:solidFill>
                  <a:schemeClr val="tx1"/>
                </a:solidFill>
                <a:latin typeface="Calibri" panose="020F0502020204030204" pitchFamily="34" charset="0"/>
              </a:rPr>
            </a:br>
            <a:r>
              <a:rPr lang="en-US" sz="3100" b="0" dirty="0">
                <a:solidFill>
                  <a:schemeClr val="tx1"/>
                </a:solidFill>
                <a:latin typeface="Calibri" panose="020F0502020204030204" pitchFamily="34" charset="0"/>
              </a:rPr>
              <a:t>  5. physics of SNOWBOARDING</a:t>
            </a:r>
            <a:br>
              <a:rPr lang="en-US" sz="3100" b="0" dirty="0">
                <a:solidFill>
                  <a:schemeClr val="tx1"/>
                </a:solidFill>
                <a:latin typeface="Calibri" panose="020F0502020204030204" pitchFamily="34" charset="0"/>
              </a:rPr>
            </a:br>
            <a:br>
              <a:rPr lang="en-US" sz="3100" b="0" dirty="0">
                <a:solidFill>
                  <a:schemeClr val="tx1"/>
                </a:solidFill>
                <a:latin typeface="Calibri" panose="020F0502020204030204" pitchFamily="34" charset="0"/>
              </a:rPr>
            </a:br>
            <a:r>
              <a:rPr lang="en-US" sz="3100" b="0" dirty="0">
                <a:solidFill>
                  <a:schemeClr val="tx1"/>
                </a:solidFill>
                <a:latin typeface="Calibri" panose="020F0502020204030204" pitchFamily="34" charset="0"/>
              </a:rPr>
              <a:t>  6. biomechanics</a:t>
            </a:r>
            <a:br>
              <a:rPr lang="en-US" sz="3100" b="0" dirty="0">
                <a:solidFill>
                  <a:schemeClr val="tx1"/>
                </a:solidFill>
                <a:latin typeface="Calibri" panose="020F0502020204030204" pitchFamily="34" charset="0"/>
              </a:rPr>
            </a:br>
            <a:br>
              <a:rPr lang="en-US" sz="3100" b="0" dirty="0">
                <a:solidFill>
                  <a:schemeClr val="tx1"/>
                </a:solidFill>
                <a:latin typeface="Calibri" panose="020F0502020204030204" pitchFamily="34" charset="0"/>
              </a:rPr>
            </a:br>
            <a:r>
              <a:rPr lang="en-US" sz="3100" b="0" dirty="0">
                <a:solidFill>
                  <a:schemeClr val="tx1"/>
                </a:solidFill>
                <a:latin typeface="Calibri" panose="020F0502020204030204" pitchFamily="34" charset="0"/>
              </a:rPr>
              <a:t>  7. turn mechanics</a:t>
            </a:r>
            <a:br>
              <a:rPr lang="en-US" sz="3100" b="0" dirty="0">
                <a:solidFill>
                  <a:schemeClr val="tx1"/>
                </a:solidFill>
                <a:latin typeface="Calibri" panose="020F0502020204030204" pitchFamily="34" charset="0"/>
              </a:rPr>
            </a:br>
            <a:br>
              <a:rPr lang="en-US" sz="3100" b="0" dirty="0">
                <a:solidFill>
                  <a:schemeClr val="tx1"/>
                </a:solidFill>
                <a:latin typeface="Calibri" panose="020F0502020204030204" pitchFamily="34" charset="0"/>
              </a:rPr>
            </a:br>
            <a:r>
              <a:rPr lang="en-US" sz="3100" b="0" dirty="0">
                <a:solidFill>
                  <a:schemeClr val="tx1"/>
                </a:solidFill>
                <a:latin typeface="Calibri" panose="020F0502020204030204" pitchFamily="34" charset="0"/>
              </a:rPr>
              <a:t>  8. industry knowledge</a:t>
            </a:r>
            <a:br>
              <a:rPr lang="en-US" dirty="0">
                <a:solidFill>
                  <a:srgbClr val="0070C0"/>
                </a:solidFill>
              </a:rPr>
            </a:br>
            <a:r>
              <a:rPr lang="en-US" dirty="0">
                <a:solidFill>
                  <a:srgbClr val="0070C0"/>
                </a:solidFill>
              </a:rPr>
              <a:t>    </a:t>
            </a:r>
            <a:endParaRPr lang="en-US" dirty="0"/>
          </a:p>
        </p:txBody>
      </p:sp>
      <p:pic>
        <p:nvPicPr>
          <p:cNvPr id="7170" name="Picture 2" descr="Image result for telemark teaching images"/>
          <p:cNvPicPr>
            <a:picLocks noChangeAspect="1" noChangeArrowheads="1"/>
          </p:cNvPicPr>
          <p:nvPr/>
        </p:nvPicPr>
        <p:blipFill rotWithShape="1">
          <a:blip r:embed="rId3">
            <a:extLst>
              <a:ext uri="{28A0092B-C50C-407E-A947-70E740481C1C}">
                <a14:useLocalDpi xmlns:a14="http://schemas.microsoft.com/office/drawing/2010/main" val="0"/>
              </a:ext>
            </a:extLst>
          </a:blip>
          <a:srcRect l="18950" t="8673" r="20728"/>
          <a:stretch/>
        </p:blipFill>
        <p:spPr bwMode="auto">
          <a:xfrm>
            <a:off x="6007106" y="749808"/>
            <a:ext cx="5596630" cy="5449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8959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50939"/>
            <a:ext cx="10972800" cy="4964958"/>
          </a:xfrm>
        </p:spPr>
        <p:txBody>
          <a:bodyPr/>
          <a:lstStyle/>
          <a:p>
            <a:pPr algn="ctr"/>
            <a:r>
              <a:rPr lang="en-US" sz="4000" dirty="0">
                <a:solidFill>
                  <a:srgbClr val="0070C0"/>
                </a:solidFill>
              </a:rPr>
              <a:t>TEACHING and TELEMARK ON-SNOW ASSESSMENT</a:t>
            </a:r>
            <a:br>
              <a:rPr lang="en-US" sz="4000" dirty="0"/>
            </a:br>
            <a:r>
              <a:rPr lang="en-US" i="1" dirty="0">
                <a:solidFill>
                  <a:srgbClr val="0070C0"/>
                </a:solidFill>
              </a:rPr>
              <a:t>    </a:t>
            </a:r>
            <a:endParaRPr lang="en-US" sz="4000" dirty="0"/>
          </a:p>
        </p:txBody>
      </p:sp>
      <p:sp>
        <p:nvSpPr>
          <p:cNvPr id="4" name="TextBox 3"/>
          <p:cNvSpPr txBox="1"/>
          <p:nvPr/>
        </p:nvSpPr>
        <p:spPr>
          <a:xfrm>
            <a:off x="12157155" y="4414523"/>
            <a:ext cx="184666" cy="369332"/>
          </a:xfrm>
          <a:prstGeom prst="rect">
            <a:avLst/>
          </a:prstGeom>
          <a:noFill/>
        </p:spPr>
        <p:txBody>
          <a:bodyPr wrap="none" rtlCol="0">
            <a:spAutoFit/>
          </a:bodyPr>
          <a:lstStyle/>
          <a:p>
            <a:endParaRPr lang="en-US" dirty="0"/>
          </a:p>
        </p:txBody>
      </p:sp>
      <p:sp>
        <p:nvSpPr>
          <p:cNvPr id="5" name="Title 1"/>
          <p:cNvSpPr txBox="1">
            <a:spLocks/>
          </p:cNvSpPr>
          <p:nvPr/>
        </p:nvSpPr>
        <p:spPr>
          <a:xfrm>
            <a:off x="869016" y="2005811"/>
            <a:ext cx="5135335" cy="808097"/>
          </a:xfrm>
          <a:prstGeom prst="rect">
            <a:avLst/>
          </a:prstGeom>
        </p:spPr>
        <p:txBody>
          <a:bodyPr vert="horz" lIns="0" tIns="45720" rIns="0" bIns="0" rtlCol="0" anchor="t" anchorCtr="0">
            <a:noAutofit/>
          </a:bodyPr>
          <a:lstStyle>
            <a:lvl1pPr algn="l" defTabSz="914400" rtl="0" eaLnBrk="1" latinLnBrk="0" hangingPunct="1">
              <a:lnSpc>
                <a:spcPct val="90000"/>
              </a:lnSpc>
              <a:spcBef>
                <a:spcPct val="0"/>
              </a:spcBef>
              <a:buNone/>
              <a:defRPr sz="4400" b="1" kern="1200" cap="all">
                <a:solidFill>
                  <a:srgbClr val="164A59"/>
                </a:solidFill>
                <a:latin typeface="+mj-lt"/>
                <a:ea typeface="+mj-ea"/>
                <a:cs typeface="+mj-cs"/>
              </a:defRPr>
            </a:lvl1pPr>
          </a:lstStyle>
          <a:p>
            <a:r>
              <a:rPr lang="en-US" sz="4000" dirty="0">
                <a:solidFill>
                  <a:srgbClr val="0070C0"/>
                </a:solidFill>
              </a:rPr>
              <a:t>what:</a:t>
            </a:r>
          </a:p>
        </p:txBody>
      </p:sp>
      <p:sp>
        <p:nvSpPr>
          <p:cNvPr id="6" name="Rectangle 5"/>
          <p:cNvSpPr/>
          <p:nvPr/>
        </p:nvSpPr>
        <p:spPr>
          <a:xfrm>
            <a:off x="1045924" y="2680821"/>
            <a:ext cx="9677551" cy="1569660"/>
          </a:xfrm>
          <a:prstGeom prst="rect">
            <a:avLst/>
          </a:prstGeom>
        </p:spPr>
        <p:txBody>
          <a:bodyPr wrap="square">
            <a:spAutoFit/>
          </a:bodyPr>
          <a:lstStyle/>
          <a:p>
            <a:pPr marL="342900" indent="-342900" defTabSz="274531">
              <a:buFont typeface="Arial"/>
              <a:buChar char="•"/>
              <a:defRPr sz="1800">
                <a:solidFill>
                  <a:srgbClr val="000000"/>
                </a:solidFill>
                <a:effectLst/>
              </a:defRPr>
            </a:pPr>
            <a:r>
              <a:rPr lang="en-US" sz="3200" dirty="0">
                <a:solidFill>
                  <a:srgbClr val="000000"/>
                </a:solidFill>
                <a:cs typeface="Calibri"/>
              </a:rPr>
              <a:t>Receive assigned LEVEL </a:t>
            </a:r>
            <a:r>
              <a:rPr lang="en-US" sz="3200" dirty="0">
                <a:solidFill>
                  <a:srgbClr val="000000"/>
                </a:solidFill>
                <a:latin typeface="Calibri"/>
                <a:cs typeface="Calibri"/>
              </a:rPr>
              <a:t>1 task</a:t>
            </a:r>
          </a:p>
          <a:p>
            <a:pPr marL="342900" indent="-342900" defTabSz="274531">
              <a:buFont typeface="Arial"/>
              <a:buChar char="•"/>
              <a:defRPr sz="1800">
                <a:solidFill>
                  <a:srgbClr val="000000"/>
                </a:solidFill>
                <a:effectLst/>
              </a:defRPr>
            </a:pPr>
            <a:r>
              <a:rPr lang="en-US" sz="3200" dirty="0">
                <a:solidFill>
                  <a:srgbClr val="000000"/>
                </a:solidFill>
                <a:latin typeface="Calibri"/>
                <a:cs typeface="Calibri"/>
              </a:rPr>
              <a:t>Select ONE Telemark Fundamental as a main focus</a:t>
            </a:r>
            <a:endParaRPr lang="en-US" sz="3200" dirty="0">
              <a:latin typeface="Calibri"/>
              <a:cs typeface="Calibri"/>
            </a:endParaRPr>
          </a:p>
          <a:p>
            <a:pPr marL="342900" indent="-342900" defTabSz="274531">
              <a:buFont typeface="Arial"/>
              <a:buChar char="•"/>
              <a:defRPr sz="1800">
                <a:solidFill>
                  <a:srgbClr val="000000"/>
                </a:solidFill>
                <a:effectLst/>
              </a:defRPr>
            </a:pPr>
            <a:endParaRPr lang="en-US" sz="3200" dirty="0">
              <a:latin typeface="Calibri"/>
              <a:cs typeface="Calibri"/>
            </a:endParaRPr>
          </a:p>
        </p:txBody>
      </p:sp>
    </p:spTree>
    <p:extLst>
      <p:ext uri="{BB962C8B-B14F-4D97-AF65-F5344CB8AC3E}">
        <p14:creationId xmlns:p14="http://schemas.microsoft.com/office/powerpoint/2010/main" val="32050560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8591" y="250203"/>
            <a:ext cx="9599409" cy="6332857"/>
          </a:xfrm>
        </p:spPr>
        <p:txBody>
          <a:bodyPr/>
          <a:lstStyle/>
          <a:p>
            <a:r>
              <a:rPr lang="en-US" sz="3797" dirty="0">
                <a:solidFill>
                  <a:schemeClr val="accent1">
                    <a:lumMod val="75000"/>
                  </a:schemeClr>
                </a:solidFill>
              </a:rPr>
              <a:t>           </a:t>
            </a:r>
            <a:r>
              <a:rPr lang="en-US" sz="4000" dirty="0">
                <a:solidFill>
                  <a:schemeClr val="accent1">
                    <a:lumMod val="75000"/>
                  </a:schemeClr>
                </a:solidFill>
              </a:rPr>
              <a:t>Fundamental Mechanics – Body</a:t>
            </a:r>
            <a:br>
              <a:rPr lang="en-US" sz="4000" dirty="0">
                <a:solidFill>
                  <a:schemeClr val="accent1">
                    <a:lumMod val="75000"/>
                  </a:schemeClr>
                </a:solidFill>
              </a:rPr>
            </a:br>
            <a:br>
              <a:rPr lang="en-US" sz="4000" dirty="0"/>
            </a:br>
            <a:r>
              <a:rPr lang="en-US" dirty="0"/>
              <a:t> </a:t>
            </a:r>
            <a:br>
              <a:rPr lang="en-US" dirty="0"/>
            </a:br>
            <a:br>
              <a:rPr lang="en-US" dirty="0"/>
            </a:br>
            <a:br>
              <a:rPr lang="en-US" dirty="0"/>
            </a:br>
            <a:br>
              <a:rPr lang="en-US" dirty="0"/>
            </a:br>
            <a:br>
              <a:rPr lang="en-US" dirty="0"/>
            </a:br>
            <a:br>
              <a:rPr lang="en-US" dirty="0"/>
            </a:br>
            <a:br>
              <a:rPr lang="en-US" dirty="0"/>
            </a:br>
            <a:endParaRPr lang="en-US" dirty="0"/>
          </a:p>
        </p:txBody>
      </p:sp>
      <p:graphicFrame>
        <p:nvGraphicFramePr>
          <p:cNvPr id="2" name="Diagram 1"/>
          <p:cNvGraphicFramePr/>
          <p:nvPr>
            <p:extLst>
              <p:ext uri="{D42A27DB-BD31-4B8C-83A1-F6EECF244321}">
                <p14:modId xmlns:p14="http://schemas.microsoft.com/office/powerpoint/2010/main" val="4039220753"/>
              </p:ext>
            </p:extLst>
          </p:nvPr>
        </p:nvGraphicFramePr>
        <p:xfrm>
          <a:off x="1809751" y="964406"/>
          <a:ext cx="8036719" cy="5893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773117" y="1038369"/>
            <a:ext cx="4617957" cy="372541"/>
          </a:xfrm>
          <a:prstGeom prst="rect">
            <a:avLst/>
          </a:prstGeom>
          <a:noFill/>
        </p:spPr>
        <p:txBody>
          <a:bodyPr wrap="none" lIns="64148" tIns="32069" rIns="64148" bIns="32069" rtlCol="0">
            <a:spAutoFit/>
          </a:bodyPr>
          <a:lstStyle/>
          <a:p>
            <a:r>
              <a:rPr lang="en-US" sz="2000" b="1" dirty="0">
                <a:solidFill>
                  <a:schemeClr val="tx2">
                    <a:lumMod val="40000"/>
                    <a:lumOff val="60000"/>
                  </a:schemeClr>
                </a:solidFill>
              </a:rPr>
              <a:t>Fundamentals (Mechanics) Relate to Skills</a:t>
            </a:r>
          </a:p>
        </p:txBody>
      </p:sp>
      <p:sp>
        <p:nvSpPr>
          <p:cNvPr id="6" name="Rectangle 5"/>
          <p:cNvSpPr/>
          <p:nvPr/>
        </p:nvSpPr>
        <p:spPr>
          <a:xfrm rot="16200000">
            <a:off x="3319346" y="4742673"/>
            <a:ext cx="1126040" cy="843696"/>
          </a:xfrm>
          <a:prstGeom prst="rect">
            <a:avLst/>
          </a:prstGeom>
          <a:noFill/>
        </p:spPr>
        <p:txBody>
          <a:bodyPr wrap="none" lIns="64148" tIns="32069" rIns="64148" bIns="32069">
            <a:spAutoFit/>
          </a:bodyPr>
          <a:lstStyle/>
          <a:p>
            <a:pPr algn="ctr"/>
            <a:r>
              <a:rPr lang="en-US" sz="2531"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Edge</a:t>
            </a:r>
          </a:p>
          <a:p>
            <a:pPr algn="ctr"/>
            <a:r>
              <a:rPr lang="en-US" sz="2531"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Control</a:t>
            </a:r>
          </a:p>
        </p:txBody>
      </p:sp>
      <p:sp>
        <p:nvSpPr>
          <p:cNvPr id="8" name="Rectangle 7"/>
          <p:cNvSpPr/>
          <p:nvPr/>
        </p:nvSpPr>
        <p:spPr>
          <a:xfrm rot="16200000">
            <a:off x="2677982" y="3632802"/>
            <a:ext cx="1765831" cy="930258"/>
          </a:xfrm>
          <a:prstGeom prst="rect">
            <a:avLst/>
          </a:prstGeom>
          <a:noFill/>
        </p:spPr>
        <p:txBody>
          <a:bodyPr wrap="none" lIns="64148" tIns="32069" rIns="64148" bIns="32069">
            <a:spAutoFit/>
          </a:bodyPr>
          <a:lstStyle/>
          <a:p>
            <a:pPr algn="r"/>
            <a:r>
              <a:rPr lang="en-US" sz="2812"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Rotational </a:t>
            </a:r>
          </a:p>
          <a:p>
            <a:pPr algn="r"/>
            <a:r>
              <a:rPr lang="en-US" sz="2812"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Control</a:t>
            </a:r>
          </a:p>
        </p:txBody>
      </p:sp>
      <p:sp>
        <p:nvSpPr>
          <p:cNvPr id="9" name="Rectangle 8"/>
          <p:cNvSpPr/>
          <p:nvPr/>
        </p:nvSpPr>
        <p:spPr>
          <a:xfrm rot="16200000">
            <a:off x="2263992" y="2283015"/>
            <a:ext cx="1415094" cy="930258"/>
          </a:xfrm>
          <a:prstGeom prst="rect">
            <a:avLst/>
          </a:prstGeom>
          <a:noFill/>
        </p:spPr>
        <p:txBody>
          <a:bodyPr wrap="none" lIns="64148" tIns="32069" rIns="64148" bIns="32069">
            <a:spAutoFit/>
          </a:bodyPr>
          <a:lstStyle/>
          <a:p>
            <a:pPr algn="r"/>
            <a:r>
              <a:rPr lang="en-US" sz="2812"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Pressure</a:t>
            </a:r>
          </a:p>
          <a:p>
            <a:pPr algn="r"/>
            <a:r>
              <a:rPr lang="en-US" sz="2812"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Control</a:t>
            </a:r>
          </a:p>
        </p:txBody>
      </p:sp>
    </p:spTree>
    <p:extLst>
      <p:ext uri="{BB962C8B-B14F-4D97-AF65-F5344CB8AC3E}">
        <p14:creationId xmlns:p14="http://schemas.microsoft.com/office/powerpoint/2010/main" val="42639201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8591" y="250203"/>
            <a:ext cx="9599409" cy="6332857"/>
          </a:xfrm>
        </p:spPr>
        <p:txBody>
          <a:bodyPr/>
          <a:lstStyle/>
          <a:p>
            <a:r>
              <a:rPr lang="en-US" sz="3797" dirty="0">
                <a:solidFill>
                  <a:schemeClr val="accent1">
                    <a:lumMod val="75000"/>
                  </a:schemeClr>
                </a:solidFill>
              </a:rPr>
              <a:t>           </a:t>
            </a:r>
            <a:r>
              <a:rPr lang="en-US" sz="4000" dirty="0">
                <a:solidFill>
                  <a:schemeClr val="accent1">
                    <a:lumMod val="75000"/>
                  </a:schemeClr>
                </a:solidFill>
              </a:rPr>
              <a:t>Fundamental Mechanics – Body</a:t>
            </a:r>
            <a:br>
              <a:rPr lang="en-US" sz="4000" dirty="0">
                <a:solidFill>
                  <a:schemeClr val="accent1">
                    <a:lumMod val="75000"/>
                  </a:schemeClr>
                </a:solidFill>
              </a:rPr>
            </a:br>
            <a:br>
              <a:rPr lang="en-US" sz="4000" dirty="0"/>
            </a:br>
            <a:r>
              <a:rPr lang="en-US" dirty="0"/>
              <a:t> </a:t>
            </a:r>
            <a:br>
              <a:rPr lang="en-US" dirty="0"/>
            </a:br>
            <a:br>
              <a:rPr lang="en-US" dirty="0"/>
            </a:br>
            <a:br>
              <a:rPr lang="en-US" dirty="0"/>
            </a:br>
            <a:br>
              <a:rPr lang="en-US" dirty="0"/>
            </a:br>
            <a:br>
              <a:rPr lang="en-US" dirty="0"/>
            </a:br>
            <a:br>
              <a:rPr lang="en-US" dirty="0"/>
            </a:br>
            <a:br>
              <a:rPr lang="en-US" dirty="0"/>
            </a:br>
            <a:endParaRPr lang="en-US" dirty="0"/>
          </a:p>
        </p:txBody>
      </p:sp>
      <p:sp>
        <p:nvSpPr>
          <p:cNvPr id="5" name="TextBox 4"/>
          <p:cNvSpPr txBox="1"/>
          <p:nvPr/>
        </p:nvSpPr>
        <p:spPr>
          <a:xfrm>
            <a:off x="4773117" y="1038369"/>
            <a:ext cx="4617957" cy="372541"/>
          </a:xfrm>
          <a:prstGeom prst="rect">
            <a:avLst/>
          </a:prstGeom>
          <a:noFill/>
        </p:spPr>
        <p:txBody>
          <a:bodyPr wrap="none" lIns="64148" tIns="32069" rIns="64148" bIns="32069" rtlCol="0">
            <a:spAutoFit/>
          </a:bodyPr>
          <a:lstStyle/>
          <a:p>
            <a:r>
              <a:rPr lang="en-US" sz="2000" b="1" dirty="0">
                <a:solidFill>
                  <a:schemeClr val="tx2">
                    <a:lumMod val="40000"/>
                    <a:lumOff val="60000"/>
                  </a:schemeClr>
                </a:solidFill>
              </a:rPr>
              <a:t>Fundamentals (Mechanics) Relate to Skills</a:t>
            </a:r>
          </a:p>
        </p:txBody>
      </p:sp>
      <p:graphicFrame>
        <p:nvGraphicFramePr>
          <p:cNvPr id="10" name="Diagram 9"/>
          <p:cNvGraphicFramePr/>
          <p:nvPr>
            <p:extLst>
              <p:ext uri="{D42A27DB-BD31-4B8C-83A1-F6EECF244321}">
                <p14:modId xmlns:p14="http://schemas.microsoft.com/office/powerpoint/2010/main" val="540246296"/>
              </p:ext>
            </p:extLst>
          </p:nvPr>
        </p:nvGraphicFramePr>
        <p:xfrm>
          <a:off x="2148840" y="1508760"/>
          <a:ext cx="7680960" cy="4178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38651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116" y="355369"/>
            <a:ext cx="10972800" cy="4964958"/>
          </a:xfrm>
        </p:spPr>
        <p:txBody>
          <a:bodyPr/>
          <a:lstStyle/>
          <a:p>
            <a:pPr algn="ctr"/>
            <a:r>
              <a:rPr lang="en-US" dirty="0">
                <a:solidFill>
                  <a:srgbClr val="0070C0"/>
                </a:solidFill>
              </a:rPr>
              <a:t>WHY THE UPDATE?</a:t>
            </a:r>
            <a:br>
              <a:rPr lang="en-US" dirty="0">
                <a:solidFill>
                  <a:srgbClr val="0070C0"/>
                </a:solidFill>
              </a:rPr>
            </a:br>
            <a:endParaRPr lang="en-US" dirty="0"/>
          </a:p>
        </p:txBody>
      </p:sp>
      <p:sp>
        <p:nvSpPr>
          <p:cNvPr id="3" name="Rectangle 2"/>
          <p:cNvSpPr/>
          <p:nvPr/>
        </p:nvSpPr>
        <p:spPr>
          <a:xfrm>
            <a:off x="1279140" y="1220805"/>
            <a:ext cx="9322023" cy="5109091"/>
          </a:xfrm>
          <a:prstGeom prst="rect">
            <a:avLst/>
          </a:prstGeom>
        </p:spPr>
        <p:txBody>
          <a:bodyPr wrap="square">
            <a:spAutoFit/>
          </a:bodyPr>
          <a:lstStyle/>
          <a:p>
            <a:r>
              <a:rPr lang="en-US" sz="2800" dirty="0">
                <a:solidFill>
                  <a:srgbClr val="0070C0"/>
                </a:solidFill>
              </a:rPr>
              <a:t>1. COMPLY WITH NEW NATIONAL STANDARDS</a:t>
            </a:r>
          </a:p>
          <a:p>
            <a:pPr marL="457200" indent="-457200">
              <a:buFont typeface="Arial"/>
              <a:buChar char="•"/>
            </a:pPr>
            <a:r>
              <a:rPr lang="en-US" sz="2800" dirty="0"/>
              <a:t> Teaching and Professional Knowledge</a:t>
            </a:r>
          </a:p>
          <a:p>
            <a:endParaRPr lang="en-US" sz="2800" dirty="0"/>
          </a:p>
          <a:p>
            <a:r>
              <a:rPr lang="en-US" sz="2800" dirty="0">
                <a:solidFill>
                  <a:srgbClr val="0070C0"/>
                </a:solidFill>
              </a:rPr>
              <a:t>2. VALIDATE CANDIDATE’S UNDERSTANDING </a:t>
            </a:r>
          </a:p>
          <a:p>
            <a:pPr marL="457200" indent="-457200">
              <a:buFont typeface="Arial"/>
              <a:buChar char="•"/>
            </a:pPr>
            <a:r>
              <a:rPr lang="en-US" sz="2800" dirty="0"/>
              <a:t> Telemark Fundamentals and Categories </a:t>
            </a:r>
          </a:p>
          <a:p>
            <a:pPr marL="457200" indent="-457200">
              <a:buFont typeface="Arial"/>
              <a:buChar char="•"/>
            </a:pPr>
            <a:r>
              <a:rPr lang="en-US" sz="2800" dirty="0"/>
              <a:t> Teaching Fundamentals and Categories</a:t>
            </a:r>
          </a:p>
          <a:p>
            <a:pPr marL="457200" indent="-457200">
              <a:buFont typeface="Arial"/>
              <a:buChar char="•"/>
            </a:pPr>
            <a:r>
              <a:rPr lang="en-US" sz="2800" dirty="0"/>
              <a:t> Professional Knowledge Fundamentals and Categories</a:t>
            </a:r>
          </a:p>
          <a:p>
            <a:endParaRPr lang="en-US" sz="2800" dirty="0"/>
          </a:p>
          <a:p>
            <a:r>
              <a:rPr lang="en-US" sz="2800" dirty="0">
                <a:solidFill>
                  <a:srgbClr val="0070C0"/>
                </a:solidFill>
              </a:rPr>
              <a:t>3. CANDIDATES ARE BETTER PREPARED FOR NEXT LEVEL OF                CERTIFICATION</a:t>
            </a:r>
          </a:p>
          <a:p>
            <a:r>
              <a:rPr lang="en-US" sz="2800" dirty="0">
                <a:solidFill>
                  <a:srgbClr val="0070C0"/>
                </a:solidFill>
              </a:rPr>
              <a:t>4. ONLINE REGISTRATION/ONLINE WRITTEN TEST</a:t>
            </a:r>
          </a:p>
          <a:p>
            <a:endParaRPr lang="en-US" i="1" dirty="0"/>
          </a:p>
        </p:txBody>
      </p:sp>
    </p:spTree>
    <p:extLst>
      <p:ext uri="{BB962C8B-B14F-4D97-AF65-F5344CB8AC3E}">
        <p14:creationId xmlns:p14="http://schemas.microsoft.com/office/powerpoint/2010/main" val="1024198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720" y="329128"/>
            <a:ext cx="10972800" cy="4964958"/>
          </a:xfrm>
        </p:spPr>
        <p:txBody>
          <a:bodyPr>
            <a:normAutofit/>
          </a:bodyPr>
          <a:lstStyle/>
          <a:p>
            <a:pPr algn="ctr"/>
            <a:r>
              <a:rPr lang="en-US" sz="4000" dirty="0">
                <a:solidFill>
                  <a:srgbClr val="0070C0"/>
                </a:solidFill>
              </a:rPr>
              <a:t>TEACHING and telemark</a:t>
            </a:r>
            <a:br>
              <a:rPr lang="en-US" sz="4000" dirty="0">
                <a:solidFill>
                  <a:srgbClr val="0070C0"/>
                </a:solidFill>
              </a:rPr>
            </a:br>
            <a:r>
              <a:rPr lang="en-US" sz="4000" dirty="0">
                <a:solidFill>
                  <a:srgbClr val="0070C0"/>
                </a:solidFill>
              </a:rPr>
              <a:t>ON SNOW ASSESSMENT</a:t>
            </a:r>
            <a:endParaRPr lang="en-US" sz="4000" dirty="0"/>
          </a:p>
        </p:txBody>
      </p:sp>
      <p:sp>
        <p:nvSpPr>
          <p:cNvPr id="6" name="Title 1"/>
          <p:cNvSpPr txBox="1">
            <a:spLocks/>
          </p:cNvSpPr>
          <p:nvPr/>
        </p:nvSpPr>
        <p:spPr>
          <a:xfrm>
            <a:off x="869016" y="2005811"/>
            <a:ext cx="5135335" cy="808097"/>
          </a:xfrm>
          <a:prstGeom prst="rect">
            <a:avLst/>
          </a:prstGeom>
        </p:spPr>
        <p:txBody>
          <a:bodyPr vert="horz" lIns="0" tIns="45720" rIns="0" bIns="0" rtlCol="0" anchor="t" anchorCtr="0">
            <a:noAutofit/>
          </a:bodyPr>
          <a:lstStyle>
            <a:lvl1pPr algn="l" defTabSz="914400" rtl="0" eaLnBrk="1" latinLnBrk="0" hangingPunct="1">
              <a:lnSpc>
                <a:spcPct val="90000"/>
              </a:lnSpc>
              <a:spcBef>
                <a:spcPct val="0"/>
              </a:spcBef>
              <a:buNone/>
              <a:defRPr sz="4400" b="1" kern="1200" cap="all">
                <a:solidFill>
                  <a:srgbClr val="164A59"/>
                </a:solidFill>
                <a:latin typeface="+mj-lt"/>
                <a:ea typeface="+mj-ea"/>
                <a:cs typeface="+mj-cs"/>
              </a:defRPr>
            </a:lvl1pPr>
          </a:lstStyle>
          <a:p>
            <a:r>
              <a:rPr lang="en-US" sz="4000" dirty="0">
                <a:solidFill>
                  <a:srgbClr val="0070C0"/>
                </a:solidFill>
              </a:rPr>
              <a:t> WhY:</a:t>
            </a:r>
          </a:p>
        </p:txBody>
      </p:sp>
      <p:sp>
        <p:nvSpPr>
          <p:cNvPr id="7" name="Rectangle 6"/>
          <p:cNvSpPr/>
          <p:nvPr/>
        </p:nvSpPr>
        <p:spPr>
          <a:xfrm>
            <a:off x="1045925" y="2680821"/>
            <a:ext cx="7908294" cy="2554545"/>
          </a:xfrm>
          <a:prstGeom prst="rect">
            <a:avLst/>
          </a:prstGeom>
        </p:spPr>
        <p:txBody>
          <a:bodyPr wrap="square">
            <a:spAutoFit/>
          </a:bodyPr>
          <a:lstStyle/>
          <a:p>
            <a:pPr defTabSz="274531">
              <a:defRPr sz="1800">
                <a:solidFill>
                  <a:srgbClr val="000000"/>
                </a:solidFill>
                <a:effectLst/>
              </a:defRPr>
            </a:pPr>
            <a:r>
              <a:rPr lang="en-US" sz="3200" dirty="0">
                <a:solidFill>
                  <a:srgbClr val="000000"/>
                </a:solidFill>
                <a:latin typeface="Calibri"/>
                <a:cs typeface="Calibri"/>
              </a:rPr>
              <a:t>Discuss Common Goal Outcome</a:t>
            </a:r>
            <a:endParaRPr lang="en-US" sz="3200" dirty="0">
              <a:latin typeface="Calibri"/>
              <a:cs typeface="Calibri"/>
            </a:endParaRPr>
          </a:p>
          <a:p>
            <a:pPr marL="342900" indent="-342900" defTabSz="274531">
              <a:buFont typeface="Arial"/>
              <a:buChar char="•"/>
              <a:defRPr sz="1800">
                <a:solidFill>
                  <a:srgbClr val="000000"/>
                </a:solidFill>
                <a:effectLst/>
              </a:defRPr>
            </a:pPr>
            <a:r>
              <a:rPr lang="en-US" sz="3200" dirty="0">
                <a:solidFill>
                  <a:srgbClr val="000000"/>
                </a:solidFill>
                <a:latin typeface="Calibri"/>
                <a:cs typeface="Calibri"/>
              </a:rPr>
              <a:t>Performance specific – Skills</a:t>
            </a:r>
          </a:p>
          <a:p>
            <a:pPr marL="342900" indent="-342900" defTabSz="274531">
              <a:buFont typeface="Arial"/>
              <a:buChar char="•"/>
              <a:defRPr sz="1800">
                <a:solidFill>
                  <a:srgbClr val="000000"/>
                </a:solidFill>
                <a:effectLst/>
              </a:defRPr>
            </a:pPr>
            <a:r>
              <a:rPr lang="en-US" sz="3200" dirty="0">
                <a:solidFill>
                  <a:srgbClr val="000000"/>
                </a:solidFill>
                <a:latin typeface="Calibri"/>
                <a:cs typeface="Calibri"/>
              </a:rPr>
              <a:t>Body Movements specific – Fundamentals</a:t>
            </a:r>
          </a:p>
          <a:p>
            <a:pPr defTabSz="274531">
              <a:defRPr sz="1800">
                <a:solidFill>
                  <a:srgbClr val="000000"/>
                </a:solidFill>
                <a:effectLst/>
              </a:defRPr>
            </a:pPr>
            <a:endParaRPr lang="en-US" sz="3200" dirty="0">
              <a:latin typeface="Calibri"/>
              <a:cs typeface="Calibri"/>
            </a:endParaRPr>
          </a:p>
          <a:p>
            <a:pPr marL="342900" indent="-342900" defTabSz="274531">
              <a:buFont typeface="Arial"/>
              <a:buChar char="•"/>
              <a:defRPr sz="1800">
                <a:solidFill>
                  <a:srgbClr val="000000"/>
                </a:solidFill>
                <a:effectLst/>
              </a:defRPr>
            </a:pPr>
            <a:endParaRPr lang="en-US" sz="3200" dirty="0">
              <a:latin typeface="Calibri"/>
              <a:cs typeface="Calibri"/>
            </a:endParaRPr>
          </a:p>
        </p:txBody>
      </p:sp>
    </p:spTree>
    <p:extLst>
      <p:ext uri="{BB962C8B-B14F-4D97-AF65-F5344CB8AC3E}">
        <p14:creationId xmlns:p14="http://schemas.microsoft.com/office/powerpoint/2010/main" val="4432912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3386"/>
            <a:ext cx="11044518" cy="5662262"/>
          </a:xfrm>
        </p:spPr>
        <p:txBody>
          <a:bodyPr>
            <a:normAutofit/>
          </a:bodyPr>
          <a:lstStyle/>
          <a:p>
            <a:pPr algn="ctr"/>
            <a:r>
              <a:rPr lang="en-US" sz="4000" dirty="0">
                <a:solidFill>
                  <a:srgbClr val="0070C0"/>
                </a:solidFill>
              </a:rPr>
              <a:t>TEACHING and TELEMARK</a:t>
            </a:r>
            <a:br>
              <a:rPr lang="en-US" sz="4000" dirty="0">
                <a:solidFill>
                  <a:srgbClr val="0070C0"/>
                </a:solidFill>
              </a:rPr>
            </a:br>
            <a:r>
              <a:rPr lang="en-US" sz="4000" dirty="0">
                <a:solidFill>
                  <a:srgbClr val="0070C0"/>
                </a:solidFill>
              </a:rPr>
              <a:t>ON SNOW ASSESSMENT</a:t>
            </a:r>
            <a:endParaRPr lang="en-US" sz="4000" dirty="0"/>
          </a:p>
        </p:txBody>
      </p:sp>
      <p:sp>
        <p:nvSpPr>
          <p:cNvPr id="4" name="Title 1"/>
          <p:cNvSpPr txBox="1">
            <a:spLocks/>
          </p:cNvSpPr>
          <p:nvPr/>
        </p:nvSpPr>
        <p:spPr>
          <a:xfrm>
            <a:off x="869016" y="1640542"/>
            <a:ext cx="5135335" cy="582706"/>
          </a:xfrm>
          <a:prstGeom prst="rect">
            <a:avLst/>
          </a:prstGeom>
        </p:spPr>
        <p:txBody>
          <a:bodyPr vert="horz" lIns="0" tIns="45720" rIns="0" bIns="0" rtlCol="0" anchor="t" anchorCtr="0">
            <a:noAutofit/>
          </a:bodyPr>
          <a:lstStyle>
            <a:lvl1pPr algn="l" defTabSz="914400" rtl="0" eaLnBrk="1" latinLnBrk="0" hangingPunct="1">
              <a:lnSpc>
                <a:spcPct val="90000"/>
              </a:lnSpc>
              <a:spcBef>
                <a:spcPct val="0"/>
              </a:spcBef>
              <a:buNone/>
              <a:defRPr sz="4400" b="1" kern="1200" cap="all">
                <a:solidFill>
                  <a:srgbClr val="164A59"/>
                </a:solidFill>
                <a:latin typeface="+mj-lt"/>
                <a:ea typeface="+mj-ea"/>
                <a:cs typeface="+mj-cs"/>
              </a:defRPr>
            </a:lvl1pPr>
          </a:lstStyle>
          <a:p>
            <a:r>
              <a:rPr lang="en-US" sz="4000" dirty="0">
                <a:solidFill>
                  <a:srgbClr val="0070C0"/>
                </a:solidFill>
              </a:rPr>
              <a:t>how:</a:t>
            </a:r>
          </a:p>
        </p:txBody>
      </p:sp>
      <p:sp>
        <p:nvSpPr>
          <p:cNvPr id="5" name="Rectangle 4"/>
          <p:cNvSpPr/>
          <p:nvPr/>
        </p:nvSpPr>
        <p:spPr>
          <a:xfrm>
            <a:off x="1093068" y="2027025"/>
            <a:ext cx="9614125" cy="4524315"/>
          </a:xfrm>
          <a:prstGeom prst="rect">
            <a:avLst/>
          </a:prstGeom>
        </p:spPr>
        <p:txBody>
          <a:bodyPr wrap="square">
            <a:spAutoFit/>
          </a:bodyPr>
          <a:lstStyle/>
          <a:p>
            <a:pPr marL="457200" indent="-457200" defTabSz="274531">
              <a:buFont typeface="Arial" panose="020B0604020202020204" pitchFamily="34" charset="0"/>
              <a:buChar char="•"/>
              <a:defRPr sz="1800">
                <a:solidFill>
                  <a:srgbClr val="000000"/>
                </a:solidFill>
                <a:effectLst/>
              </a:defRPr>
            </a:pPr>
            <a:r>
              <a:rPr lang="en-US" sz="3200" dirty="0">
                <a:solidFill>
                  <a:srgbClr val="000000"/>
                </a:solidFill>
                <a:latin typeface="Calibri"/>
                <a:cs typeface="Calibri"/>
              </a:rPr>
              <a:t>Identify the different phases of a turn and HOW the skills are applied in each phase of the turn</a:t>
            </a:r>
          </a:p>
          <a:p>
            <a:pPr marL="457200" indent="-457200" defTabSz="274531">
              <a:buFont typeface="Arial" panose="020B0604020202020204" pitchFamily="34" charset="0"/>
              <a:buChar char="•"/>
              <a:defRPr sz="1800">
                <a:solidFill>
                  <a:srgbClr val="000000"/>
                </a:solidFill>
                <a:effectLst/>
              </a:defRPr>
            </a:pPr>
            <a:r>
              <a:rPr lang="en-US" sz="3200" dirty="0">
                <a:solidFill>
                  <a:srgbClr val="000000"/>
                </a:solidFill>
                <a:cs typeface="Calibri"/>
              </a:rPr>
              <a:t>Demonstrate telemark task relative to the desired action of the ski(s)</a:t>
            </a:r>
          </a:p>
          <a:p>
            <a:pPr marL="457200" indent="-457200" defTabSz="274531">
              <a:buFont typeface="Arial" panose="020B0604020202020204" pitchFamily="34" charset="0"/>
              <a:buChar char="•"/>
              <a:defRPr sz="1800">
                <a:solidFill>
                  <a:srgbClr val="000000"/>
                </a:solidFill>
                <a:effectLst/>
              </a:defRPr>
            </a:pPr>
            <a:r>
              <a:rPr lang="en-US" sz="3200" dirty="0">
                <a:solidFill>
                  <a:srgbClr val="000000"/>
                </a:solidFill>
                <a:cs typeface="Calibri"/>
              </a:rPr>
              <a:t>Observe peers and describe chosen telemark fundamental</a:t>
            </a:r>
          </a:p>
          <a:p>
            <a:pPr marL="457200" indent="-457200" defTabSz="274531">
              <a:buFont typeface="Arial" panose="020B0604020202020204" pitchFamily="34" charset="0"/>
              <a:buChar char="•"/>
              <a:defRPr sz="1800">
                <a:solidFill>
                  <a:srgbClr val="000000"/>
                </a:solidFill>
                <a:effectLst/>
              </a:defRPr>
            </a:pPr>
            <a:r>
              <a:rPr lang="en-US" sz="3200" dirty="0">
                <a:solidFill>
                  <a:srgbClr val="000000"/>
                </a:solidFill>
                <a:latin typeface="Calibri"/>
                <a:cs typeface="Calibri"/>
              </a:rPr>
              <a:t>Feedback is related to the telemark fundamental focus and HOW to achieve the desired action of the ski(s)</a:t>
            </a:r>
            <a:endParaRPr lang="en-US" sz="3200" dirty="0">
              <a:latin typeface="Calibri"/>
              <a:cs typeface="Calibri"/>
            </a:endParaRPr>
          </a:p>
        </p:txBody>
      </p:sp>
    </p:spTree>
    <p:extLst>
      <p:ext uri="{BB962C8B-B14F-4D97-AF65-F5344CB8AC3E}">
        <p14:creationId xmlns:p14="http://schemas.microsoft.com/office/powerpoint/2010/main" val="12014135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13765"/>
            <a:ext cx="12191999" cy="1417947"/>
          </a:xfrm>
        </p:spPr>
        <p:txBody>
          <a:bodyPr>
            <a:normAutofit fontScale="90000"/>
          </a:bodyPr>
          <a:lstStyle/>
          <a:p>
            <a:r>
              <a:rPr lang="en-US" dirty="0">
                <a:solidFill>
                  <a:schemeClr val="accent5"/>
                </a:solidFill>
              </a:rPr>
              <a:t>         </a:t>
            </a:r>
            <a:br>
              <a:rPr lang="en-US" dirty="0">
                <a:solidFill>
                  <a:schemeClr val="accent5"/>
                </a:solidFill>
              </a:rPr>
            </a:br>
            <a:r>
              <a:rPr lang="en-US" dirty="0">
                <a:solidFill>
                  <a:schemeClr val="accent5"/>
                </a:solidFill>
              </a:rPr>
              <a:t>                  </a:t>
            </a:r>
            <a:r>
              <a:rPr lang="en-US" sz="5300" dirty="0">
                <a:solidFill>
                  <a:schemeClr val="accent5"/>
                </a:solidFill>
              </a:rPr>
              <a:t>level 1  assessment WRITE UPS</a:t>
            </a:r>
            <a:br>
              <a:rPr lang="en-US" dirty="0">
                <a:solidFill>
                  <a:schemeClr val="accent5"/>
                </a:solidFill>
              </a:rPr>
            </a:br>
            <a:endParaRPr lang="en-US" dirty="0">
              <a:solidFill>
                <a:schemeClr val="accent5"/>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04182"/>
            <a:ext cx="12192000" cy="5305246"/>
          </a:xfrm>
          <a:prstGeom prst="rect">
            <a:avLst/>
          </a:prstGeom>
        </p:spPr>
      </p:pic>
    </p:spTree>
    <p:extLst>
      <p:ext uri="{BB962C8B-B14F-4D97-AF65-F5344CB8AC3E}">
        <p14:creationId xmlns:p14="http://schemas.microsoft.com/office/powerpoint/2010/main" val="139185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2"/>
          <a:srcRect l="21819" t="11080" r="22049" b="11217"/>
          <a:stretch/>
        </p:blipFill>
        <p:spPr>
          <a:xfrm>
            <a:off x="1754371" y="42532"/>
            <a:ext cx="8665535" cy="6747528"/>
          </a:xfrm>
          <a:prstGeom prst="rect">
            <a:avLst/>
          </a:prstGeom>
        </p:spPr>
      </p:pic>
    </p:spTree>
    <p:extLst>
      <p:ext uri="{BB962C8B-B14F-4D97-AF65-F5344CB8AC3E}">
        <p14:creationId xmlns:p14="http://schemas.microsoft.com/office/powerpoint/2010/main" val="2741167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08192"/>
            <a:ext cx="9144000" cy="3155534"/>
          </a:xfrm>
        </p:spPr>
        <p:txBody>
          <a:bodyPr/>
          <a:lstStyle/>
          <a:p>
            <a:r>
              <a:rPr lang="en-US" dirty="0">
                <a:solidFill>
                  <a:srgbClr val="0070C0"/>
                </a:solidFill>
              </a:rPr>
              <a:t>POLICY &amp; PROCEDURE UPDATES</a:t>
            </a:r>
          </a:p>
        </p:txBody>
      </p:sp>
      <p:pic>
        <p:nvPicPr>
          <p:cNvPr id="5" name="Picture 4" descr="Screen Shot 2014-11-06 at 7.38.37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15041" y="4418458"/>
            <a:ext cx="8524019" cy="2385391"/>
          </a:xfrm>
          <a:prstGeom prst="rect">
            <a:avLst/>
          </a:prstGeom>
        </p:spPr>
      </p:pic>
    </p:spTree>
    <p:extLst>
      <p:ext uri="{BB962C8B-B14F-4D97-AF65-F5344CB8AC3E}">
        <p14:creationId xmlns:p14="http://schemas.microsoft.com/office/powerpoint/2010/main" val="3514434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376" y="1"/>
            <a:ext cx="10972800" cy="6305908"/>
          </a:xfrm>
        </p:spPr>
        <p:txBody>
          <a:bodyPr/>
          <a:lstStyle/>
          <a:p>
            <a:pPr algn="ctr"/>
            <a:br>
              <a:rPr lang="en-US" dirty="0">
                <a:solidFill>
                  <a:srgbClr val="0070C0"/>
                </a:solidFill>
              </a:rPr>
            </a:br>
            <a:r>
              <a:rPr lang="en-US" dirty="0">
                <a:solidFill>
                  <a:srgbClr val="0070C0"/>
                </a:solidFill>
              </a:rPr>
              <a:t>policy and procedures:</a:t>
            </a:r>
            <a:endParaRPr lang="en-US" dirty="0"/>
          </a:p>
        </p:txBody>
      </p:sp>
      <p:sp>
        <p:nvSpPr>
          <p:cNvPr id="3" name="Rectangle 2"/>
          <p:cNvSpPr/>
          <p:nvPr/>
        </p:nvSpPr>
        <p:spPr>
          <a:xfrm>
            <a:off x="1083583" y="347373"/>
            <a:ext cx="10183497" cy="7355860"/>
          </a:xfrm>
          <a:prstGeom prst="rect">
            <a:avLst/>
          </a:prstGeom>
        </p:spPr>
        <p:txBody>
          <a:bodyPr wrap="square">
            <a:spAutoFit/>
          </a:bodyPr>
          <a:lstStyle/>
          <a:p>
            <a:pPr marL="342900" indent="-342900" defTabSz="274531">
              <a:buFont typeface="Arial"/>
              <a:buChar char="•"/>
              <a:defRPr sz="1800">
                <a:solidFill>
                  <a:srgbClr val="000000"/>
                </a:solidFill>
                <a:effectLst/>
              </a:defRPr>
            </a:pPr>
            <a:endParaRPr lang="en-US" sz="2800" dirty="0">
              <a:solidFill>
                <a:srgbClr val="000000"/>
              </a:solidFill>
              <a:latin typeface="Calibri"/>
              <a:cs typeface="Calibri"/>
            </a:endParaRPr>
          </a:p>
          <a:p>
            <a:pPr marL="342900" indent="-342900" defTabSz="274531">
              <a:buFont typeface="Arial"/>
              <a:buChar char="•"/>
              <a:defRPr sz="1800">
                <a:solidFill>
                  <a:srgbClr val="000000"/>
                </a:solidFill>
                <a:effectLst/>
              </a:defRPr>
            </a:pPr>
            <a:endParaRPr lang="en-US" sz="2800" dirty="0">
              <a:solidFill>
                <a:srgbClr val="000000"/>
              </a:solidFill>
              <a:latin typeface="Calibri"/>
              <a:cs typeface="Calibri"/>
            </a:endParaRPr>
          </a:p>
          <a:p>
            <a:pPr marL="342900" indent="-342900" defTabSz="274531">
              <a:buFont typeface="Arial"/>
              <a:buChar char="•"/>
              <a:defRPr sz="1800">
                <a:solidFill>
                  <a:srgbClr val="000000"/>
                </a:solidFill>
                <a:effectLst/>
              </a:defRPr>
            </a:pPr>
            <a:r>
              <a:rPr lang="en-US" sz="2800" dirty="0">
                <a:solidFill>
                  <a:srgbClr val="000000"/>
                </a:solidFill>
                <a:latin typeface="Calibri"/>
                <a:cs typeface="Calibri"/>
              </a:rPr>
              <a:t>20 hours of combined practical teaching hours and clinic, training hours.  </a:t>
            </a:r>
          </a:p>
          <a:p>
            <a:pPr marL="342900" indent="-342900" defTabSz="274531">
              <a:buFont typeface="Arial"/>
              <a:buChar char="•"/>
              <a:defRPr sz="1800">
                <a:solidFill>
                  <a:srgbClr val="000000"/>
                </a:solidFill>
                <a:effectLst/>
              </a:defRPr>
            </a:pPr>
            <a:r>
              <a:rPr lang="en-US" sz="2800" dirty="0">
                <a:solidFill>
                  <a:srgbClr val="000000"/>
                </a:solidFill>
                <a:latin typeface="Calibri"/>
                <a:cs typeface="Calibri"/>
              </a:rPr>
              <a:t>10 hours minimum each for teaching and clinic time</a:t>
            </a:r>
          </a:p>
          <a:p>
            <a:pPr marL="342900" indent="-342900" defTabSz="274531">
              <a:buFont typeface="Arial"/>
              <a:buChar char="•"/>
              <a:defRPr sz="1800">
                <a:solidFill>
                  <a:srgbClr val="000000"/>
                </a:solidFill>
                <a:effectLst/>
              </a:defRPr>
            </a:pPr>
            <a:r>
              <a:rPr lang="en-US" sz="2800" dirty="0">
                <a:solidFill>
                  <a:srgbClr val="000000"/>
                </a:solidFill>
                <a:latin typeface="Calibri"/>
                <a:cs typeface="Calibri"/>
              </a:rPr>
              <a:t>On </a:t>
            </a:r>
            <a:r>
              <a:rPr lang="en-US" sz="2800" dirty="0">
                <a:solidFill>
                  <a:srgbClr val="000000"/>
                </a:solidFill>
                <a:latin typeface="Calibri" panose="020F0502020204030204" pitchFamily="34" charset="0"/>
                <a:cs typeface="Calibri"/>
              </a:rPr>
              <a:t>snow</a:t>
            </a:r>
            <a:r>
              <a:rPr lang="en-US" sz="2800" dirty="0">
                <a:solidFill>
                  <a:srgbClr val="000000"/>
                </a:solidFill>
                <a:latin typeface="Calibri"/>
                <a:cs typeface="Calibri"/>
              </a:rPr>
              <a:t> combined riding and teaching assessments</a:t>
            </a:r>
          </a:p>
          <a:p>
            <a:pPr marL="342900" indent="-342900" defTabSz="274531">
              <a:buFont typeface="Arial"/>
              <a:buChar char="•"/>
              <a:defRPr sz="1800">
                <a:solidFill>
                  <a:srgbClr val="000000"/>
                </a:solidFill>
                <a:effectLst/>
              </a:defRPr>
            </a:pPr>
            <a:r>
              <a:rPr lang="en-US" sz="2800" dirty="0">
                <a:solidFill>
                  <a:srgbClr val="000000"/>
                </a:solidFill>
                <a:latin typeface="Calibri"/>
                <a:cs typeface="Calibri"/>
              </a:rPr>
              <a:t>Up to 15 minutes for candidate to present teaching topic</a:t>
            </a:r>
          </a:p>
          <a:p>
            <a:pPr marL="342900" indent="-342900" defTabSz="274531">
              <a:buFont typeface="Arial"/>
              <a:buChar char="•"/>
              <a:defRPr sz="1800">
                <a:solidFill>
                  <a:srgbClr val="000000"/>
                </a:solidFill>
                <a:effectLst/>
              </a:defRPr>
            </a:pPr>
            <a:r>
              <a:rPr lang="en-US" sz="2800" dirty="0">
                <a:solidFill>
                  <a:srgbClr val="000000"/>
                </a:solidFill>
                <a:latin typeface="Calibri"/>
                <a:cs typeface="Calibri"/>
              </a:rPr>
              <a:t>6 hours on snow assessment, 1 hour indoor assessment </a:t>
            </a:r>
          </a:p>
          <a:p>
            <a:pPr marL="342900" indent="-342900" defTabSz="274531">
              <a:buFont typeface="Arial"/>
              <a:buChar char="•"/>
              <a:defRPr sz="1800">
                <a:solidFill>
                  <a:srgbClr val="000000"/>
                </a:solidFill>
                <a:effectLst/>
              </a:defRPr>
            </a:pPr>
            <a:r>
              <a:rPr lang="en-US" sz="2800" dirty="0">
                <a:latin typeface="Calibri"/>
                <a:cs typeface="Calibri"/>
              </a:rPr>
              <a:t>Group size of 6 people, 8 maximum </a:t>
            </a:r>
          </a:p>
          <a:p>
            <a:pPr marL="342900" indent="-342900" defTabSz="274531">
              <a:buFont typeface="Arial"/>
              <a:buChar char="•"/>
              <a:defRPr sz="1800">
                <a:solidFill>
                  <a:srgbClr val="000000"/>
                </a:solidFill>
                <a:effectLst/>
              </a:defRPr>
            </a:pPr>
            <a:r>
              <a:rPr lang="en-US" sz="2800" dirty="0">
                <a:solidFill>
                  <a:srgbClr val="000000"/>
                </a:solidFill>
                <a:latin typeface="Calibri"/>
                <a:cs typeface="Calibri"/>
              </a:rPr>
              <a:t>Required Synopsis – reviewed and signed by candidate and their trainer</a:t>
            </a:r>
          </a:p>
          <a:p>
            <a:pPr marL="342900" indent="-342900" defTabSz="274531">
              <a:buFont typeface="Arial"/>
              <a:buChar char="•"/>
              <a:defRPr sz="1800">
                <a:solidFill>
                  <a:srgbClr val="000000"/>
                </a:solidFill>
                <a:effectLst/>
              </a:defRPr>
            </a:pPr>
            <a:r>
              <a:rPr lang="en-US" sz="2800" dirty="0">
                <a:solidFill>
                  <a:srgbClr val="000000"/>
                </a:solidFill>
                <a:latin typeface="Calibri"/>
                <a:cs typeface="Calibri"/>
              </a:rPr>
              <a:t>Online Membership Join</a:t>
            </a:r>
          </a:p>
          <a:p>
            <a:pPr marL="342900" indent="-342900" defTabSz="274531">
              <a:buFont typeface="Arial"/>
              <a:buChar char="•"/>
              <a:defRPr sz="1800">
                <a:solidFill>
                  <a:srgbClr val="000000"/>
                </a:solidFill>
                <a:effectLst/>
              </a:defRPr>
            </a:pPr>
            <a:r>
              <a:rPr lang="en-US" sz="2800" dirty="0">
                <a:solidFill>
                  <a:srgbClr val="000000"/>
                </a:solidFill>
                <a:latin typeface="Calibri"/>
                <a:cs typeface="Calibri"/>
              </a:rPr>
              <a:t>Online Written Test</a:t>
            </a:r>
          </a:p>
          <a:p>
            <a:pPr marL="342900" indent="-342900" defTabSz="274531">
              <a:buFont typeface="Arial"/>
              <a:buChar char="•"/>
              <a:defRPr sz="1800">
                <a:solidFill>
                  <a:srgbClr val="000000"/>
                </a:solidFill>
                <a:effectLst/>
              </a:defRPr>
            </a:pPr>
            <a:r>
              <a:rPr lang="en-US" sz="2800" dirty="0">
                <a:solidFill>
                  <a:srgbClr val="000000"/>
                </a:solidFill>
                <a:latin typeface="Calibri"/>
                <a:cs typeface="Calibri"/>
              </a:rPr>
              <a:t>Online Registration for on snow test</a:t>
            </a:r>
          </a:p>
          <a:p>
            <a:pPr defTabSz="274531">
              <a:defRPr sz="1800">
                <a:solidFill>
                  <a:srgbClr val="000000"/>
                </a:solidFill>
                <a:effectLst/>
              </a:defRPr>
            </a:pPr>
            <a:r>
              <a:rPr lang="en-US" sz="2800" dirty="0">
                <a:solidFill>
                  <a:srgbClr val="000000"/>
                </a:solidFill>
                <a:latin typeface="Calibri"/>
                <a:cs typeface="Calibri"/>
              </a:rPr>
              <a:t> </a:t>
            </a:r>
          </a:p>
          <a:p>
            <a:pPr defTabSz="274531">
              <a:defRPr sz="1800">
                <a:solidFill>
                  <a:srgbClr val="000000"/>
                </a:solidFill>
                <a:effectLst/>
              </a:defRPr>
            </a:pPr>
            <a:endParaRPr lang="en-US" sz="2800" dirty="0">
              <a:latin typeface="Calibri"/>
              <a:cs typeface="Calibri"/>
            </a:endParaRPr>
          </a:p>
          <a:p>
            <a:pPr marL="342900" indent="-342900" defTabSz="274531">
              <a:buFont typeface="Arial"/>
              <a:buChar char="•"/>
              <a:defRPr sz="1800">
                <a:solidFill>
                  <a:srgbClr val="000000"/>
                </a:solidFill>
                <a:effectLst/>
              </a:defRPr>
            </a:pPr>
            <a:endParaRPr lang="en-US" sz="2400" dirty="0">
              <a:latin typeface="Calibri"/>
              <a:cs typeface="Calibri"/>
            </a:endParaRPr>
          </a:p>
        </p:txBody>
      </p:sp>
    </p:spTree>
    <p:extLst>
      <p:ext uri="{BB962C8B-B14F-4D97-AF65-F5344CB8AC3E}">
        <p14:creationId xmlns:p14="http://schemas.microsoft.com/office/powerpoint/2010/main" val="33895637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446" y="0"/>
            <a:ext cx="12998821" cy="6402153"/>
          </a:xfrm>
        </p:spPr>
        <p:txBody>
          <a:bodyPr/>
          <a:lstStyle/>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446" y="0"/>
            <a:ext cx="6635636" cy="715383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6976" y="0"/>
            <a:ext cx="6737399" cy="7153835"/>
          </a:xfrm>
          <a:prstGeom prst="rect">
            <a:avLst/>
          </a:prstGeom>
        </p:spPr>
      </p:pic>
    </p:spTree>
    <p:extLst>
      <p:ext uri="{BB962C8B-B14F-4D97-AF65-F5344CB8AC3E}">
        <p14:creationId xmlns:p14="http://schemas.microsoft.com/office/powerpoint/2010/main" val="24015231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418053"/>
          </a:xfrm>
        </p:spPr>
        <p:txBody>
          <a:bodyPr/>
          <a:lstStyle/>
          <a:p>
            <a:pPr algn="ctr"/>
            <a:br>
              <a:rPr lang="en-US" dirty="0">
                <a:solidFill>
                  <a:srgbClr val="0070C0"/>
                </a:solidFill>
              </a:rPr>
            </a:br>
            <a:br>
              <a:rPr lang="en-US" dirty="0">
                <a:solidFill>
                  <a:srgbClr val="0070C0"/>
                </a:solidFill>
              </a:rPr>
            </a:br>
            <a:endParaRPr lang="en-US" dirty="0"/>
          </a:p>
        </p:txBody>
      </p:sp>
      <p:sp>
        <p:nvSpPr>
          <p:cNvPr id="3" name="Rectangle 2"/>
          <p:cNvSpPr/>
          <p:nvPr/>
        </p:nvSpPr>
        <p:spPr>
          <a:xfrm>
            <a:off x="246887" y="138023"/>
            <a:ext cx="11548873" cy="9541073"/>
          </a:xfrm>
          <a:prstGeom prst="rect">
            <a:avLst/>
          </a:prstGeom>
        </p:spPr>
        <p:txBody>
          <a:bodyPr wrap="square">
            <a:spAutoFit/>
          </a:bodyPr>
          <a:lstStyle/>
          <a:p>
            <a:r>
              <a:rPr lang="en-US" sz="4000" dirty="0">
                <a:solidFill>
                  <a:srgbClr val="0070C0"/>
                </a:solidFill>
              </a:rPr>
              <a:t>                               </a:t>
            </a:r>
            <a:r>
              <a:rPr lang="en-US" sz="4000" b="1" dirty="0">
                <a:solidFill>
                  <a:srgbClr val="0070C0"/>
                </a:solidFill>
              </a:rPr>
              <a:t>PRACTICAL TEACHING </a:t>
            </a:r>
          </a:p>
          <a:p>
            <a:r>
              <a:rPr lang="en-US" sz="2800" dirty="0">
                <a:solidFill>
                  <a:srgbClr val="0070C0"/>
                </a:solidFill>
              </a:rPr>
              <a:t>1. What worked well?  </a:t>
            </a:r>
            <a:endParaRPr lang="en-US" sz="2800" dirty="0"/>
          </a:p>
          <a:p>
            <a:pPr marL="457200" indent="-457200">
              <a:buFont typeface="Arial" panose="020B0604020202020204" pitchFamily="34" charset="0"/>
              <a:buChar char="•"/>
            </a:pPr>
            <a:r>
              <a:rPr lang="en-US" sz="2800" dirty="0"/>
              <a:t>Positive attitude</a:t>
            </a:r>
          </a:p>
          <a:p>
            <a:pPr marL="457200" indent="-457200">
              <a:buFont typeface="Arial"/>
              <a:buChar char="•"/>
            </a:pPr>
            <a:r>
              <a:rPr lang="en-US" sz="2800" dirty="0"/>
              <a:t>Keeping it Fun</a:t>
            </a:r>
          </a:p>
          <a:p>
            <a:pPr marL="457200" indent="-457200">
              <a:buFont typeface="Arial"/>
              <a:buChar char="•"/>
            </a:pPr>
            <a:r>
              <a:rPr lang="en-US" sz="2800" dirty="0"/>
              <a:t>Less talking, more activities                                                 </a:t>
            </a:r>
          </a:p>
          <a:p>
            <a:pPr marL="457200" indent="-457200">
              <a:buFont typeface="Arial"/>
              <a:buChar char="•"/>
            </a:pPr>
            <a:r>
              <a:rPr lang="en-US" sz="2800" dirty="0"/>
              <a:t>Clear visuals</a:t>
            </a:r>
          </a:p>
          <a:p>
            <a:pPr marL="457200" indent="-457200">
              <a:buFont typeface="Arial"/>
              <a:buChar char="•"/>
            </a:pPr>
            <a:r>
              <a:rPr lang="en-US" sz="2800" dirty="0"/>
              <a:t>Gaining Trust</a:t>
            </a:r>
          </a:p>
          <a:p>
            <a:r>
              <a:rPr lang="en-US" sz="2800" dirty="0">
                <a:solidFill>
                  <a:srgbClr val="0070C0"/>
                </a:solidFill>
              </a:rPr>
              <a:t>2. What were your challenges?</a:t>
            </a:r>
            <a:endParaRPr lang="en-US" sz="2800" dirty="0"/>
          </a:p>
          <a:p>
            <a:pPr marL="457200" indent="-457200">
              <a:buFont typeface="Arial" panose="020B0604020202020204" pitchFamily="34" charset="0"/>
              <a:buChar char="•"/>
            </a:pPr>
            <a:r>
              <a:rPr lang="en-US" sz="2800" dirty="0"/>
              <a:t>Patience</a:t>
            </a:r>
          </a:p>
          <a:p>
            <a:pPr marL="457200" indent="-457200">
              <a:buFont typeface="Arial" panose="020B0604020202020204" pitchFamily="34" charset="0"/>
              <a:buChar char="•"/>
            </a:pPr>
            <a:r>
              <a:rPr lang="en-US" sz="2800" dirty="0"/>
              <a:t>Weather</a:t>
            </a:r>
          </a:p>
          <a:p>
            <a:pPr marL="457200" indent="-457200">
              <a:buFont typeface="Arial" panose="020B0604020202020204" pitchFamily="34" charset="0"/>
              <a:buChar char="•"/>
            </a:pPr>
            <a:r>
              <a:rPr lang="en-US" sz="2800" dirty="0"/>
              <a:t>Movement analysis</a:t>
            </a:r>
          </a:p>
          <a:p>
            <a:pPr marL="457200" indent="-457200">
              <a:buFont typeface="Arial" panose="020B0604020202020204" pitchFamily="34" charset="0"/>
              <a:buChar char="•"/>
            </a:pPr>
            <a:r>
              <a:rPr lang="en-US" sz="2800" dirty="0"/>
              <a:t>Parents</a:t>
            </a:r>
          </a:p>
          <a:p>
            <a:pPr marL="457200" indent="-457200">
              <a:buFont typeface="Arial" panose="020B0604020202020204" pitchFamily="34" charset="0"/>
              <a:buChar char="•"/>
            </a:pPr>
            <a:r>
              <a:rPr lang="en-US" sz="2800" dirty="0"/>
              <a:t>Group Handling, i.e. large group sizes, keeping on task, staying together, different skill levels within the group</a:t>
            </a:r>
          </a:p>
          <a:p>
            <a:pPr marL="457200" indent="-457200">
              <a:buFont typeface="Arial" panose="020B0604020202020204" pitchFamily="34" charset="0"/>
              <a:buChar char="•"/>
            </a:pPr>
            <a:endParaRPr lang="en-US" sz="2800" dirty="0"/>
          </a:p>
          <a:p>
            <a:endParaRPr lang="en-US" sz="2800" dirty="0"/>
          </a:p>
          <a:p>
            <a:endParaRPr lang="en-US" sz="2800" dirty="0"/>
          </a:p>
          <a:p>
            <a:endParaRPr lang="en-US" sz="2800" dirty="0">
              <a:solidFill>
                <a:srgbClr val="0070C0"/>
              </a:solidFill>
            </a:endParaRPr>
          </a:p>
          <a:p>
            <a:endParaRPr lang="en-US" sz="2800" dirty="0">
              <a:solidFill>
                <a:srgbClr val="0070C0"/>
              </a:solidFill>
            </a:endParaRPr>
          </a:p>
          <a:p>
            <a:endParaRPr lang="en-US" sz="2800" dirty="0">
              <a:solidFill>
                <a:srgbClr val="0070C0"/>
              </a:solidFill>
            </a:endParaRPr>
          </a:p>
          <a:p>
            <a:endParaRPr lang="en-US" sz="2800" dirty="0">
              <a:solidFill>
                <a:srgbClr val="0070C0"/>
              </a:solidFill>
            </a:endParaRPr>
          </a:p>
          <a:p>
            <a:endParaRPr lang="en-US" i="1" dirty="0"/>
          </a:p>
        </p:txBody>
      </p:sp>
      <p:pic>
        <p:nvPicPr>
          <p:cNvPr id="4" name="Picture 2" descr="Image result for telemark teaching images"/>
          <p:cNvPicPr>
            <a:picLocks noChangeAspect="1" noChangeArrowheads="1"/>
          </p:cNvPicPr>
          <p:nvPr/>
        </p:nvPicPr>
        <p:blipFill rotWithShape="1">
          <a:blip r:embed="rId3">
            <a:extLst>
              <a:ext uri="{28A0092B-C50C-407E-A947-70E740481C1C}">
                <a14:useLocalDpi xmlns:a14="http://schemas.microsoft.com/office/drawing/2010/main" val="0"/>
              </a:ext>
            </a:extLst>
          </a:blip>
          <a:srcRect l="18913"/>
          <a:stretch/>
        </p:blipFill>
        <p:spPr bwMode="auto">
          <a:xfrm>
            <a:off x="5129783" y="1959864"/>
            <a:ext cx="6757415" cy="3215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3679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418053"/>
          </a:xfrm>
        </p:spPr>
        <p:txBody>
          <a:bodyPr/>
          <a:lstStyle/>
          <a:p>
            <a:pPr algn="ctr"/>
            <a:br>
              <a:rPr lang="en-US" dirty="0">
                <a:solidFill>
                  <a:srgbClr val="0070C0"/>
                </a:solidFill>
              </a:rPr>
            </a:br>
            <a:br>
              <a:rPr lang="en-US" dirty="0">
                <a:solidFill>
                  <a:srgbClr val="0070C0"/>
                </a:solidFill>
              </a:rPr>
            </a:br>
            <a:r>
              <a:rPr lang="en-US" dirty="0">
                <a:solidFill>
                  <a:srgbClr val="0070C0"/>
                </a:solidFill>
              </a:rPr>
              <a:t> </a:t>
            </a:r>
            <a:endParaRPr lang="en-US" dirty="0"/>
          </a:p>
        </p:txBody>
      </p:sp>
      <p:sp>
        <p:nvSpPr>
          <p:cNvPr id="3" name="Rectangle 2"/>
          <p:cNvSpPr/>
          <p:nvPr/>
        </p:nvSpPr>
        <p:spPr>
          <a:xfrm>
            <a:off x="439480" y="221045"/>
            <a:ext cx="11313040" cy="6309420"/>
          </a:xfrm>
          <a:prstGeom prst="rect">
            <a:avLst/>
          </a:prstGeom>
        </p:spPr>
        <p:txBody>
          <a:bodyPr wrap="square">
            <a:spAutoFit/>
          </a:bodyPr>
          <a:lstStyle/>
          <a:p>
            <a:r>
              <a:rPr lang="en-US" sz="2800" dirty="0">
                <a:solidFill>
                  <a:srgbClr val="0070C0"/>
                </a:solidFill>
              </a:rPr>
              <a:t>                                                    </a:t>
            </a:r>
            <a:r>
              <a:rPr lang="en-US" sz="4000" dirty="0">
                <a:solidFill>
                  <a:srgbClr val="0070C0"/>
                </a:solidFill>
              </a:rPr>
              <a:t>TRAINING CLINICS</a:t>
            </a:r>
          </a:p>
          <a:p>
            <a:r>
              <a:rPr lang="en-US" sz="2800" dirty="0">
                <a:solidFill>
                  <a:srgbClr val="0070C0"/>
                </a:solidFill>
              </a:rPr>
              <a:t>1. What worked well?  </a:t>
            </a:r>
            <a:endParaRPr lang="en-US" sz="2800" dirty="0"/>
          </a:p>
          <a:p>
            <a:pPr marL="914400" lvl="1" indent="-457200">
              <a:buFont typeface="Arial" panose="020B0604020202020204" pitchFamily="34" charset="0"/>
              <a:buChar char="•"/>
            </a:pPr>
            <a:r>
              <a:rPr lang="en-US" sz="2800" dirty="0"/>
              <a:t>The more clinics the better</a:t>
            </a:r>
          </a:p>
          <a:p>
            <a:pPr marL="914400" lvl="1" indent="-457200">
              <a:buFont typeface="Arial"/>
              <a:buChar char="•"/>
            </a:pPr>
            <a:r>
              <a:rPr lang="en-US" sz="2800" dirty="0"/>
              <a:t>Bringing telemark back to the basics</a:t>
            </a:r>
          </a:p>
          <a:p>
            <a:pPr marL="914400" lvl="1" indent="-457200">
              <a:buFont typeface="Arial"/>
              <a:buChar char="•"/>
            </a:pPr>
            <a:r>
              <a:rPr lang="en-US" sz="2800" dirty="0"/>
              <a:t>Instructors who were approachable for guidance, questions and leadership</a:t>
            </a:r>
          </a:p>
          <a:p>
            <a:pPr marL="914400" lvl="1" indent="-457200">
              <a:buFont typeface="Arial"/>
              <a:buChar char="•"/>
            </a:pPr>
            <a:r>
              <a:rPr lang="en-US" sz="2800" dirty="0"/>
              <a:t>Skier improvement</a:t>
            </a:r>
          </a:p>
          <a:p>
            <a:r>
              <a:rPr lang="en-US" sz="2800" dirty="0">
                <a:solidFill>
                  <a:srgbClr val="0070C0"/>
                </a:solidFill>
              </a:rPr>
              <a:t>2. What area(s) do you feel you need more training in to be more effective in your teaching or tele?</a:t>
            </a:r>
          </a:p>
          <a:p>
            <a:pPr marL="914400" lvl="1" indent="-457200">
              <a:buFont typeface="Arial" panose="020B0604020202020204" pitchFamily="34" charset="0"/>
              <a:buChar char="•"/>
            </a:pPr>
            <a:r>
              <a:rPr lang="en-US" sz="2800" dirty="0"/>
              <a:t>Personal skiing, all conditions, all terrain, better demos</a:t>
            </a:r>
          </a:p>
          <a:p>
            <a:pPr marL="914400" lvl="1" indent="-457200">
              <a:buFont typeface="Arial" panose="020B0604020202020204" pitchFamily="34" charset="0"/>
              <a:buChar char="•"/>
            </a:pPr>
            <a:r>
              <a:rPr lang="en-US" sz="2800" dirty="0"/>
              <a:t>Movement Analysis</a:t>
            </a:r>
          </a:p>
          <a:p>
            <a:pPr marL="914400" lvl="1" indent="-457200">
              <a:buFont typeface="Arial" panose="020B0604020202020204" pitchFamily="34" charset="0"/>
              <a:buChar char="•"/>
            </a:pPr>
            <a:r>
              <a:rPr lang="en-US" sz="2800" dirty="0"/>
              <a:t>Clear communication, Verbiage / Concise</a:t>
            </a:r>
          </a:p>
          <a:p>
            <a:pPr marL="914400" lvl="1" indent="-457200">
              <a:buFont typeface="Arial" panose="020B0604020202020204" pitchFamily="34" charset="0"/>
              <a:buChar char="•"/>
            </a:pPr>
            <a:r>
              <a:rPr lang="en-US" sz="2800" dirty="0"/>
              <a:t>Class handling, how to deal with splits, Bag-O-Tricks</a:t>
            </a:r>
          </a:p>
          <a:p>
            <a:pPr marL="914400" lvl="1" indent="-457200">
              <a:buFont typeface="Arial" panose="020B0604020202020204" pitchFamily="34" charset="0"/>
              <a:buChar char="•"/>
            </a:pPr>
            <a:r>
              <a:rPr lang="en-US" sz="2800" dirty="0"/>
              <a:t>Higher class levels </a:t>
            </a:r>
            <a:endParaRPr lang="en-US" i="1" dirty="0"/>
          </a:p>
        </p:txBody>
      </p:sp>
    </p:spTree>
    <p:extLst>
      <p:ext uri="{BB962C8B-B14F-4D97-AF65-F5344CB8AC3E}">
        <p14:creationId xmlns:p14="http://schemas.microsoft.com/office/powerpoint/2010/main" val="2694520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6118" y="162565"/>
            <a:ext cx="10383575" cy="2484407"/>
          </a:xfrm>
        </p:spPr>
        <p:txBody>
          <a:bodyPr/>
          <a:lstStyle/>
          <a:p>
            <a:r>
              <a:rPr lang="en-US" dirty="0">
                <a:solidFill>
                  <a:srgbClr val="0070C0"/>
                </a:solidFill>
              </a:rPr>
              <a:t>TELEMARK UPDATES AND REQUIREMENTS</a:t>
            </a:r>
          </a:p>
        </p:txBody>
      </p:sp>
      <p:pic>
        <p:nvPicPr>
          <p:cNvPr id="5" name="Picture 4" descr="Screen Shot 2014-11-06 at 7.38.37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15041" y="4346308"/>
            <a:ext cx="8524019" cy="2385391"/>
          </a:xfrm>
          <a:prstGeom prst="rect">
            <a:avLst/>
          </a:prstGeom>
        </p:spPr>
      </p:pic>
    </p:spTree>
    <p:extLst>
      <p:ext uri="{BB962C8B-B14F-4D97-AF65-F5344CB8AC3E}">
        <p14:creationId xmlns:p14="http://schemas.microsoft.com/office/powerpoint/2010/main" val="1936685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35241" y="296839"/>
            <a:ext cx="7920529" cy="657225"/>
          </a:xfrm>
        </p:spPr>
        <p:txBody>
          <a:bodyPr>
            <a:normAutofit fontScale="90000"/>
          </a:bodyPr>
          <a:lstStyle/>
          <a:p>
            <a:pPr algn="ctr"/>
            <a:r>
              <a:rPr lang="en-US" sz="4900" dirty="0">
                <a:solidFill>
                  <a:srgbClr val="0070C0"/>
                </a:solidFill>
              </a:rPr>
              <a:t>TELEMARK REQUIREMENTS</a:t>
            </a:r>
            <a:br>
              <a:rPr lang="en-US" sz="4900" dirty="0"/>
            </a:br>
            <a:br>
              <a:rPr lang="en-US" dirty="0"/>
            </a:br>
            <a:br>
              <a:rPr lang="en-US" dirty="0"/>
            </a:br>
            <a:br>
              <a:rPr lang="en-US" dirty="0"/>
            </a:br>
            <a:br>
              <a:rPr lang="en-US" dirty="0"/>
            </a:br>
            <a:br>
              <a:rPr lang="en-US" dirty="0"/>
            </a:br>
            <a:endParaRPr lang="en-US" dirty="0"/>
          </a:p>
        </p:txBody>
      </p:sp>
      <p:sp>
        <p:nvSpPr>
          <p:cNvPr id="5" name="Title 1"/>
          <p:cNvSpPr txBox="1">
            <a:spLocks/>
          </p:cNvSpPr>
          <p:nvPr/>
        </p:nvSpPr>
        <p:spPr>
          <a:xfrm>
            <a:off x="493101" y="1466363"/>
            <a:ext cx="6400371" cy="1255058"/>
          </a:xfrm>
          <a:prstGeom prst="rect">
            <a:avLst/>
          </a:prstGeom>
        </p:spPr>
        <p:txBody>
          <a:bodyPr vert="horz" lIns="0" tIns="45720" rIns="0" bIns="0" rtlCol="0" anchor="t" anchorCtr="0">
            <a:noAutofit/>
          </a:bodyPr>
          <a:lstStyle>
            <a:lvl1pPr algn="l" defTabSz="914400" rtl="0" eaLnBrk="1" latinLnBrk="0" hangingPunct="1">
              <a:lnSpc>
                <a:spcPct val="90000"/>
              </a:lnSpc>
              <a:spcBef>
                <a:spcPct val="0"/>
              </a:spcBef>
              <a:buNone/>
              <a:defRPr sz="4400" b="1" kern="1200" cap="all">
                <a:solidFill>
                  <a:srgbClr val="164A59"/>
                </a:solidFill>
                <a:latin typeface="+mj-lt"/>
                <a:ea typeface="+mj-ea"/>
                <a:cs typeface="+mj-cs"/>
              </a:defRPr>
            </a:lvl1pPr>
          </a:lstStyle>
          <a:p>
            <a:r>
              <a:rPr lang="en-US" sz="4000" dirty="0">
                <a:solidFill>
                  <a:schemeClr val="accent1">
                    <a:lumMod val="60000"/>
                    <a:lumOff val="40000"/>
                  </a:schemeClr>
                </a:solidFill>
              </a:rPr>
              <a:t>Baseline movement pattern:</a:t>
            </a:r>
            <a:br>
              <a:rPr lang="en-US" sz="4000" dirty="0">
                <a:solidFill>
                  <a:srgbClr val="0070C0"/>
                </a:solidFill>
              </a:rPr>
            </a:br>
            <a:endParaRPr lang="en-US" sz="4000" dirty="0">
              <a:solidFill>
                <a:srgbClr val="0070C0"/>
              </a:solidFill>
            </a:endParaRPr>
          </a:p>
        </p:txBody>
      </p:sp>
      <p:sp>
        <p:nvSpPr>
          <p:cNvPr id="7" name="Rectangle 6"/>
          <p:cNvSpPr/>
          <p:nvPr/>
        </p:nvSpPr>
        <p:spPr>
          <a:xfrm>
            <a:off x="330679" y="2666691"/>
            <a:ext cx="5612250" cy="1477328"/>
          </a:xfrm>
          <a:prstGeom prst="rect">
            <a:avLst/>
          </a:prstGeom>
        </p:spPr>
        <p:txBody>
          <a:bodyPr wrap="square">
            <a:spAutoFit/>
          </a:bodyPr>
          <a:lstStyle/>
          <a:p>
            <a:r>
              <a:rPr lang="en-US" dirty="0"/>
              <a:t>While constantly moving forward in the direction of travel, the skier redirects their center of mass (COM) diagonally to allow their legs to move actively. This allows them to make adjustments within the turn at any point, and thus maintain flow down the hill. </a:t>
            </a:r>
            <a:endParaRPr lang="en-US" sz="3200" dirty="0">
              <a:latin typeface="Calibri"/>
              <a:cs typeface="Calibri"/>
            </a:endParaRPr>
          </a:p>
        </p:txBody>
      </p:sp>
      <p:pic>
        <p:nvPicPr>
          <p:cNvPr id="2" name="Picture 2" descr="Image result for telemark teaching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5955" y="1903676"/>
            <a:ext cx="5984661" cy="3968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4032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TotalTime>
  <Words>687</Words>
  <Application>Microsoft Office PowerPoint</Application>
  <PresentationFormat>Widescreen</PresentationFormat>
  <Paragraphs>136</Paragraphs>
  <Slides>23</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WHY THE UPDATE? </vt:lpstr>
      <vt:lpstr>POLICY &amp; PROCEDURE UPDATES</vt:lpstr>
      <vt:lpstr> policy and procedures:</vt:lpstr>
      <vt:lpstr>PowerPoint Presentation</vt:lpstr>
      <vt:lpstr>  </vt:lpstr>
      <vt:lpstr>   </vt:lpstr>
      <vt:lpstr>TELEMARK UPDATES AND REQUIREMENTS</vt:lpstr>
      <vt:lpstr>TELEMARK REQUIREMENTS      </vt:lpstr>
      <vt:lpstr>telemark REQUIREMENTS           </vt:lpstr>
      <vt:lpstr>telemark REQUIREMENTS           </vt:lpstr>
      <vt:lpstr>telemark REQUIREMENTS           </vt:lpstr>
      <vt:lpstr>PowerPoint Presentation</vt:lpstr>
      <vt:lpstr>TEACHING &amp; TELMARK ON-SNOW ASSESSMENT </vt:lpstr>
      <vt:lpstr> TEACHING  CATEGORIES:  1. Safety  2. Communication  3. Movement Analysis  4. Demonstration  5. Teaching application  6. teaching styles  </vt:lpstr>
      <vt:lpstr> Professional Knowledge Categories:   1. terminology    2. teaching concepts    3. riding concepts    4. equipment    5. physics of SNOWBOARDING    6. biomechanics    7. turn mechanics    8. industry knowledge     </vt:lpstr>
      <vt:lpstr>TEACHING and TELEMARK ON-SNOW ASSESSMENT     </vt:lpstr>
      <vt:lpstr>           Fundamental Mechanics – Body          </vt:lpstr>
      <vt:lpstr>           Fundamental Mechanics – Body          </vt:lpstr>
      <vt:lpstr>TEACHING and telemark ON SNOW ASSESSMENT</vt:lpstr>
      <vt:lpstr>TEACHING and TELEMARK ON SNOW ASSESSMENT</vt:lpstr>
      <vt:lpstr>                            level 1  assessment WRITE UPS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Phillips</dc:creator>
  <cp:lastModifiedBy>kirsten</cp:lastModifiedBy>
  <cp:revision>47</cp:revision>
  <dcterms:created xsi:type="dcterms:W3CDTF">2015-11-22T17:49:09Z</dcterms:created>
  <dcterms:modified xsi:type="dcterms:W3CDTF">2016-12-07T23:08:17Z</dcterms:modified>
</cp:coreProperties>
</file>