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59" r:id="rId4"/>
    <p:sldId id="294" r:id="rId5"/>
    <p:sldId id="261" r:id="rId6"/>
    <p:sldId id="302" r:id="rId7"/>
    <p:sldId id="303" r:id="rId8"/>
    <p:sldId id="292" r:id="rId9"/>
    <p:sldId id="262" r:id="rId10"/>
    <p:sldId id="263" r:id="rId11"/>
    <p:sldId id="264" r:id="rId12"/>
    <p:sldId id="288" r:id="rId13"/>
    <p:sldId id="282" r:id="rId14"/>
    <p:sldId id="284" r:id="rId15"/>
    <p:sldId id="266" r:id="rId16"/>
    <p:sldId id="267" r:id="rId17"/>
    <p:sldId id="268" r:id="rId18"/>
    <p:sldId id="269" r:id="rId19"/>
    <p:sldId id="30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53A0D-7AC9-F648-9C8B-7F6D3958953E}" type="doc">
      <dgm:prSet loTypeId="urn:microsoft.com/office/officeart/2005/8/layout/target3" loCatId="" qsTypeId="urn:microsoft.com/office/officeart/2005/8/quickstyle/simple2" qsCatId="simple" csTypeId="urn:microsoft.com/office/officeart/2005/8/colors/accent1_2" csCatId="accent1" phldr="1"/>
      <dgm:spPr/>
    </dgm:pt>
    <dgm:pt modelId="{16FD3675-2186-D049-99BB-73235AB54FA7}">
      <dgm:prSet/>
      <dgm:spPr/>
      <dgm:t>
        <a:bodyPr/>
        <a:lstStyle/>
        <a:p>
          <a:r>
            <a:rPr lang="en-US" dirty="0"/>
            <a:t>CoM to Bos / Side to Side / Manage Magnitude of Pressure</a:t>
          </a:r>
        </a:p>
      </dgm:t>
    </dgm:pt>
    <dgm:pt modelId="{9E582968-16E9-ED4E-BD07-FF84D713F5F3}" type="parTrans" cxnId="{5EB76D59-588E-EA45-8FAA-CB2ABCC2E714}">
      <dgm:prSet/>
      <dgm:spPr/>
      <dgm:t>
        <a:bodyPr/>
        <a:lstStyle/>
        <a:p>
          <a:endParaRPr lang="en-US"/>
        </a:p>
      </dgm:t>
    </dgm:pt>
    <dgm:pt modelId="{60FCFD23-1B17-0740-8F91-68F12FE5B1E9}" type="sibTrans" cxnId="{5EB76D59-588E-EA45-8FAA-CB2ABCC2E714}">
      <dgm:prSet/>
      <dgm:spPr/>
      <dgm:t>
        <a:bodyPr/>
        <a:lstStyle/>
        <a:p>
          <a:endParaRPr lang="en-US"/>
        </a:p>
      </dgm:t>
    </dgm:pt>
    <dgm:pt modelId="{AE9D1DF4-85F7-8641-9190-A0AF943676C3}">
      <dgm:prSet/>
      <dgm:spPr/>
      <dgm:t>
        <a:bodyPr/>
        <a:lstStyle/>
        <a:p>
          <a:r>
            <a:rPr lang="en-US"/>
            <a:t>Control Rotation</a:t>
          </a:r>
          <a:endParaRPr lang="en-US" dirty="0"/>
        </a:p>
      </dgm:t>
    </dgm:pt>
    <dgm:pt modelId="{A87A304F-078A-4A4C-9E09-12046260F8C0}" type="parTrans" cxnId="{31CEAE43-1A74-7840-81B3-A95E2BCE29F1}">
      <dgm:prSet/>
      <dgm:spPr/>
      <dgm:t>
        <a:bodyPr/>
        <a:lstStyle/>
        <a:p>
          <a:endParaRPr lang="en-US"/>
        </a:p>
      </dgm:t>
    </dgm:pt>
    <dgm:pt modelId="{18B551F1-6E66-BD4A-8902-E78EC9949637}" type="sibTrans" cxnId="{31CEAE43-1A74-7840-81B3-A95E2BCE29F1}">
      <dgm:prSet/>
      <dgm:spPr/>
      <dgm:t>
        <a:bodyPr/>
        <a:lstStyle/>
        <a:p>
          <a:endParaRPr lang="en-US"/>
        </a:p>
      </dgm:t>
    </dgm:pt>
    <dgm:pt modelId="{737B1906-59D6-754E-944F-B6F3C70871FC}">
      <dgm:prSet/>
      <dgm:spPr/>
      <dgm:t>
        <a:bodyPr/>
        <a:lstStyle/>
        <a:p>
          <a:r>
            <a:rPr lang="en-US" dirty="0"/>
            <a:t>Inclination / Angulation</a:t>
          </a:r>
        </a:p>
      </dgm:t>
    </dgm:pt>
    <dgm:pt modelId="{9736643C-18B9-4341-9809-E2CD58FDC4BD}" type="parTrans" cxnId="{F51AE294-A01B-4449-B530-817D94666D6B}">
      <dgm:prSet/>
      <dgm:spPr/>
      <dgm:t>
        <a:bodyPr/>
        <a:lstStyle/>
        <a:p>
          <a:endParaRPr lang="en-US"/>
        </a:p>
      </dgm:t>
    </dgm:pt>
    <dgm:pt modelId="{510AA7F6-ED3A-9841-8090-710092F61690}" type="sibTrans" cxnId="{F51AE294-A01B-4449-B530-817D94666D6B}">
      <dgm:prSet/>
      <dgm:spPr/>
      <dgm:t>
        <a:bodyPr/>
        <a:lstStyle/>
        <a:p>
          <a:endParaRPr lang="en-US"/>
        </a:p>
      </dgm:t>
    </dgm:pt>
    <dgm:pt modelId="{B078A0D9-E01A-2D43-9955-128E1618314F}" type="pres">
      <dgm:prSet presAssocID="{29D53A0D-7AC9-F648-9C8B-7F6D3958953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AB3EF94-FC7E-0448-9C50-40C791366EE7}" type="pres">
      <dgm:prSet presAssocID="{16FD3675-2186-D049-99BB-73235AB54FA7}" presName="circle1" presStyleLbl="node1" presStyleIdx="0" presStyleCnt="3"/>
      <dgm:spPr/>
    </dgm:pt>
    <dgm:pt modelId="{F40CF2E3-A1E4-D848-9FD0-97AB376CB59E}" type="pres">
      <dgm:prSet presAssocID="{16FD3675-2186-D049-99BB-73235AB54FA7}" presName="space" presStyleCnt="0"/>
      <dgm:spPr/>
    </dgm:pt>
    <dgm:pt modelId="{7B3D066E-DF3D-8342-A576-898E1C2B024E}" type="pres">
      <dgm:prSet presAssocID="{16FD3675-2186-D049-99BB-73235AB54FA7}" presName="rect1" presStyleLbl="alignAcc1" presStyleIdx="0" presStyleCnt="3"/>
      <dgm:spPr/>
    </dgm:pt>
    <dgm:pt modelId="{062321AB-90F6-9546-9829-02DE7D239F89}" type="pres">
      <dgm:prSet presAssocID="{AE9D1DF4-85F7-8641-9190-A0AF943676C3}" presName="vertSpace2" presStyleLbl="node1" presStyleIdx="0" presStyleCnt="3"/>
      <dgm:spPr/>
    </dgm:pt>
    <dgm:pt modelId="{31721220-9E2F-9546-B958-6DAEA6F7198D}" type="pres">
      <dgm:prSet presAssocID="{AE9D1DF4-85F7-8641-9190-A0AF943676C3}" presName="circle2" presStyleLbl="node1" presStyleIdx="1" presStyleCnt="3"/>
      <dgm:spPr/>
    </dgm:pt>
    <dgm:pt modelId="{A78A4005-E589-D743-8D2C-C3250B7EB3AE}" type="pres">
      <dgm:prSet presAssocID="{AE9D1DF4-85F7-8641-9190-A0AF943676C3}" presName="rect2" presStyleLbl="alignAcc1" presStyleIdx="1" presStyleCnt="3"/>
      <dgm:spPr/>
    </dgm:pt>
    <dgm:pt modelId="{B7EE8B3E-4105-C547-857D-22C1AF13009B}" type="pres">
      <dgm:prSet presAssocID="{737B1906-59D6-754E-944F-B6F3C70871FC}" presName="vertSpace3" presStyleLbl="node1" presStyleIdx="1" presStyleCnt="3"/>
      <dgm:spPr/>
    </dgm:pt>
    <dgm:pt modelId="{1805EC99-9FA9-634E-8A59-A8EA4486816B}" type="pres">
      <dgm:prSet presAssocID="{737B1906-59D6-754E-944F-B6F3C70871FC}" presName="circle3" presStyleLbl="node1" presStyleIdx="2" presStyleCnt="3"/>
      <dgm:spPr/>
    </dgm:pt>
    <dgm:pt modelId="{71D5EB15-23E8-2047-AC81-21B2D148A51C}" type="pres">
      <dgm:prSet presAssocID="{737B1906-59D6-754E-944F-B6F3C70871FC}" presName="rect3" presStyleLbl="alignAcc1" presStyleIdx="2" presStyleCnt="3" custLinFactNeighborX="-72"/>
      <dgm:spPr/>
    </dgm:pt>
    <dgm:pt modelId="{91F65B05-FAE4-FB42-A13A-23852F5E0384}" type="pres">
      <dgm:prSet presAssocID="{16FD3675-2186-D049-99BB-73235AB54FA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DC42AAB-9A41-394B-8F87-985FEB650BA1}" type="pres">
      <dgm:prSet presAssocID="{AE9D1DF4-85F7-8641-9190-A0AF943676C3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C2B28EC-ADF1-3648-BDE4-65F7D755F1A7}" type="pres">
      <dgm:prSet presAssocID="{737B1906-59D6-754E-944F-B6F3C70871F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7B8C32A2-8344-49B2-9AB7-15AC6925E6DA}" type="presOf" srcId="{16FD3675-2186-D049-99BB-73235AB54FA7}" destId="{7B3D066E-DF3D-8342-A576-898E1C2B024E}" srcOrd="0" destOrd="0" presId="urn:microsoft.com/office/officeart/2005/8/layout/target3"/>
    <dgm:cxn modelId="{F51AE294-A01B-4449-B530-817D94666D6B}" srcId="{29D53A0D-7AC9-F648-9C8B-7F6D3958953E}" destId="{737B1906-59D6-754E-944F-B6F3C70871FC}" srcOrd="2" destOrd="0" parTransId="{9736643C-18B9-4341-9809-E2CD58FDC4BD}" sibTransId="{510AA7F6-ED3A-9841-8090-710092F61690}"/>
    <dgm:cxn modelId="{A7587DD1-543A-4CA2-9B39-E04EBA62EA3C}" type="presOf" srcId="{16FD3675-2186-D049-99BB-73235AB54FA7}" destId="{91F65B05-FAE4-FB42-A13A-23852F5E0384}" srcOrd="1" destOrd="0" presId="urn:microsoft.com/office/officeart/2005/8/layout/target3"/>
    <dgm:cxn modelId="{31CEAE43-1A74-7840-81B3-A95E2BCE29F1}" srcId="{29D53A0D-7AC9-F648-9C8B-7F6D3958953E}" destId="{AE9D1DF4-85F7-8641-9190-A0AF943676C3}" srcOrd="1" destOrd="0" parTransId="{A87A304F-078A-4A4C-9E09-12046260F8C0}" sibTransId="{18B551F1-6E66-BD4A-8902-E78EC9949637}"/>
    <dgm:cxn modelId="{9CC3E83A-CEED-4DB6-9086-689E3F613A9C}" type="presOf" srcId="{AE9D1DF4-85F7-8641-9190-A0AF943676C3}" destId="{A78A4005-E589-D743-8D2C-C3250B7EB3AE}" srcOrd="0" destOrd="0" presId="urn:microsoft.com/office/officeart/2005/8/layout/target3"/>
    <dgm:cxn modelId="{25D0BDF7-0D40-4980-9165-9AA4DA96FA19}" type="presOf" srcId="{AE9D1DF4-85F7-8641-9190-A0AF943676C3}" destId="{9DC42AAB-9A41-394B-8F87-985FEB650BA1}" srcOrd="1" destOrd="0" presId="urn:microsoft.com/office/officeart/2005/8/layout/target3"/>
    <dgm:cxn modelId="{F1762DF9-9381-46AA-A14C-7044E654F02D}" type="presOf" srcId="{29D53A0D-7AC9-F648-9C8B-7F6D3958953E}" destId="{B078A0D9-E01A-2D43-9955-128E1618314F}" srcOrd="0" destOrd="0" presId="urn:microsoft.com/office/officeart/2005/8/layout/target3"/>
    <dgm:cxn modelId="{9E47F1D2-20A8-40B5-B9DF-22ABEE83F877}" type="presOf" srcId="{737B1906-59D6-754E-944F-B6F3C70871FC}" destId="{AC2B28EC-ADF1-3648-BDE4-65F7D755F1A7}" srcOrd="1" destOrd="0" presId="urn:microsoft.com/office/officeart/2005/8/layout/target3"/>
    <dgm:cxn modelId="{5EB76D59-588E-EA45-8FAA-CB2ABCC2E714}" srcId="{29D53A0D-7AC9-F648-9C8B-7F6D3958953E}" destId="{16FD3675-2186-D049-99BB-73235AB54FA7}" srcOrd="0" destOrd="0" parTransId="{9E582968-16E9-ED4E-BD07-FF84D713F5F3}" sibTransId="{60FCFD23-1B17-0740-8F91-68F12FE5B1E9}"/>
    <dgm:cxn modelId="{277439AB-085B-4CB7-B9C8-286FA98B5A2A}" type="presOf" srcId="{737B1906-59D6-754E-944F-B6F3C70871FC}" destId="{71D5EB15-23E8-2047-AC81-21B2D148A51C}" srcOrd="0" destOrd="0" presId="urn:microsoft.com/office/officeart/2005/8/layout/target3"/>
    <dgm:cxn modelId="{502FE413-D8CD-4CB6-8393-089F738F6CB8}" type="presParOf" srcId="{B078A0D9-E01A-2D43-9955-128E1618314F}" destId="{BAB3EF94-FC7E-0448-9C50-40C791366EE7}" srcOrd="0" destOrd="0" presId="urn:microsoft.com/office/officeart/2005/8/layout/target3"/>
    <dgm:cxn modelId="{8A3D9C9B-D0C2-49D9-98AF-8F0E555DED49}" type="presParOf" srcId="{B078A0D9-E01A-2D43-9955-128E1618314F}" destId="{F40CF2E3-A1E4-D848-9FD0-97AB376CB59E}" srcOrd="1" destOrd="0" presId="urn:microsoft.com/office/officeart/2005/8/layout/target3"/>
    <dgm:cxn modelId="{8C81D393-5422-40FF-B9E9-BD3B30572BE1}" type="presParOf" srcId="{B078A0D9-E01A-2D43-9955-128E1618314F}" destId="{7B3D066E-DF3D-8342-A576-898E1C2B024E}" srcOrd="2" destOrd="0" presId="urn:microsoft.com/office/officeart/2005/8/layout/target3"/>
    <dgm:cxn modelId="{F50C2262-D29E-4931-BB0B-D75370C922CA}" type="presParOf" srcId="{B078A0D9-E01A-2D43-9955-128E1618314F}" destId="{062321AB-90F6-9546-9829-02DE7D239F89}" srcOrd="3" destOrd="0" presId="urn:microsoft.com/office/officeart/2005/8/layout/target3"/>
    <dgm:cxn modelId="{9A9AD0D1-13F4-4ADE-B894-852EEB05B788}" type="presParOf" srcId="{B078A0D9-E01A-2D43-9955-128E1618314F}" destId="{31721220-9E2F-9546-B958-6DAEA6F7198D}" srcOrd="4" destOrd="0" presId="urn:microsoft.com/office/officeart/2005/8/layout/target3"/>
    <dgm:cxn modelId="{8A5E924C-73BE-48EE-9CDD-0E3BD3FECFD6}" type="presParOf" srcId="{B078A0D9-E01A-2D43-9955-128E1618314F}" destId="{A78A4005-E589-D743-8D2C-C3250B7EB3AE}" srcOrd="5" destOrd="0" presId="urn:microsoft.com/office/officeart/2005/8/layout/target3"/>
    <dgm:cxn modelId="{D4ABB6C7-42D7-4B4F-A0EC-BEAEC49B2BF2}" type="presParOf" srcId="{B078A0D9-E01A-2D43-9955-128E1618314F}" destId="{B7EE8B3E-4105-C547-857D-22C1AF13009B}" srcOrd="6" destOrd="0" presId="urn:microsoft.com/office/officeart/2005/8/layout/target3"/>
    <dgm:cxn modelId="{2FEA7B99-5E6C-4191-8016-63CFB60F6B8E}" type="presParOf" srcId="{B078A0D9-E01A-2D43-9955-128E1618314F}" destId="{1805EC99-9FA9-634E-8A59-A8EA4486816B}" srcOrd="7" destOrd="0" presId="urn:microsoft.com/office/officeart/2005/8/layout/target3"/>
    <dgm:cxn modelId="{F99B94C7-B874-44FA-AA60-0B18A9777782}" type="presParOf" srcId="{B078A0D9-E01A-2D43-9955-128E1618314F}" destId="{71D5EB15-23E8-2047-AC81-21B2D148A51C}" srcOrd="8" destOrd="0" presId="urn:microsoft.com/office/officeart/2005/8/layout/target3"/>
    <dgm:cxn modelId="{1B129FB3-FA80-414B-BDAA-724247251E85}" type="presParOf" srcId="{B078A0D9-E01A-2D43-9955-128E1618314F}" destId="{91F65B05-FAE4-FB42-A13A-23852F5E0384}" srcOrd="9" destOrd="0" presId="urn:microsoft.com/office/officeart/2005/8/layout/target3"/>
    <dgm:cxn modelId="{5A3F2D87-6EB9-4776-8A90-ECA64932BB4A}" type="presParOf" srcId="{B078A0D9-E01A-2D43-9955-128E1618314F}" destId="{9DC42AAB-9A41-394B-8F87-985FEB650BA1}" srcOrd="10" destOrd="0" presId="urn:microsoft.com/office/officeart/2005/8/layout/target3"/>
    <dgm:cxn modelId="{E80EF86D-48AC-4291-9E0C-71365BE6CA5D}" type="presParOf" srcId="{B078A0D9-E01A-2D43-9955-128E1618314F}" destId="{AC2B28EC-ADF1-3648-BDE4-65F7D755F1A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EF94-FC7E-0448-9C50-40C791366EE7}">
      <dsp:nvSpPr>
        <dsp:cNvPr id="0" name=""/>
        <dsp:cNvSpPr/>
      </dsp:nvSpPr>
      <dsp:spPr>
        <a:xfrm>
          <a:off x="0" y="535781"/>
          <a:ext cx="4822031" cy="48220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3D066E-DF3D-8342-A576-898E1C2B024E}">
      <dsp:nvSpPr>
        <dsp:cNvPr id="0" name=""/>
        <dsp:cNvSpPr/>
      </dsp:nvSpPr>
      <dsp:spPr>
        <a:xfrm>
          <a:off x="2411015" y="535781"/>
          <a:ext cx="5625703" cy="48220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 to Bos / Side to Side / Manage Magnitude of Pressure</a:t>
          </a:r>
        </a:p>
      </dsp:txBody>
      <dsp:txXfrm>
        <a:off x="2411015" y="535781"/>
        <a:ext cx="5625703" cy="1446612"/>
      </dsp:txXfrm>
    </dsp:sp>
    <dsp:sp modelId="{31721220-9E2F-9546-B958-6DAEA6F7198D}">
      <dsp:nvSpPr>
        <dsp:cNvPr id="0" name=""/>
        <dsp:cNvSpPr/>
      </dsp:nvSpPr>
      <dsp:spPr>
        <a:xfrm>
          <a:off x="843857" y="1982393"/>
          <a:ext cx="3134317" cy="31343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A4005-E589-D743-8D2C-C3250B7EB3AE}">
      <dsp:nvSpPr>
        <dsp:cNvPr id="0" name=""/>
        <dsp:cNvSpPr/>
      </dsp:nvSpPr>
      <dsp:spPr>
        <a:xfrm>
          <a:off x="2411015" y="1982393"/>
          <a:ext cx="5625703" cy="3134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Control Rotation</a:t>
          </a:r>
          <a:endParaRPr lang="en-US" sz="3300" kern="1200" dirty="0"/>
        </a:p>
      </dsp:txBody>
      <dsp:txXfrm>
        <a:off x="2411015" y="1982393"/>
        <a:ext cx="5625703" cy="1446607"/>
      </dsp:txXfrm>
    </dsp:sp>
    <dsp:sp modelId="{1805EC99-9FA9-634E-8A59-A8EA4486816B}">
      <dsp:nvSpPr>
        <dsp:cNvPr id="0" name=""/>
        <dsp:cNvSpPr/>
      </dsp:nvSpPr>
      <dsp:spPr>
        <a:xfrm>
          <a:off x="1687711" y="3429001"/>
          <a:ext cx="1446607" cy="14466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D5EB15-23E8-2047-AC81-21B2D148A51C}">
      <dsp:nvSpPr>
        <dsp:cNvPr id="0" name=""/>
        <dsp:cNvSpPr/>
      </dsp:nvSpPr>
      <dsp:spPr>
        <a:xfrm>
          <a:off x="2406965" y="3429001"/>
          <a:ext cx="5625703" cy="1446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Inclination / Angulation</a:t>
          </a:r>
        </a:p>
      </dsp:txBody>
      <dsp:txXfrm>
        <a:off x="2406965" y="3429001"/>
        <a:ext cx="5625703" cy="1446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2BD2-BBF7-4261-8F83-4C924C7AF07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9C734-6BE4-4B70-9F70-ECCD0030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Cert. Committee #2 Trainers observations on Hill</a:t>
            </a:r>
            <a:r>
              <a:rPr lang="en-US" baseline="0" dirty="0"/>
              <a:t> What they can observe on a daily bases #3 Levels of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96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cover? Teaching presentation, Chair rides, indoor, written, group 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6772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Cert. guide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disciplines accountable  Log book suggested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Cert. Committee #2 Trainers observations on Hill</a:t>
            </a:r>
            <a:r>
              <a:rPr lang="en-US" baseline="0" dirty="0"/>
              <a:t> What they can observe on a daily bases #3 Levels of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Cert. Committee #2 Trainers observations on Hill</a:t>
            </a:r>
            <a:r>
              <a:rPr lang="en-US" baseline="0" dirty="0"/>
              <a:t> What they can observe on a daily bases #3 Levels of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3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 up to beginner zone  Ski up</a:t>
            </a:r>
            <a:r>
              <a:rPr lang="en-US" baseline="0" dirty="0"/>
              <a:t> to intermediate 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965-3E68-43BC-ADD6-92EA7DD340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7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6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2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138"/>
            <a:ext cx="10972800" cy="4964958"/>
          </a:xfrm>
        </p:spPr>
        <p:txBody>
          <a:bodyPr lIns="0" rIns="0" bIns="0" anchor="t" anchorCtr="0"/>
          <a:lstStyle>
            <a:lvl1pPr>
              <a:defRPr b="1" cap="all">
                <a:solidFill>
                  <a:srgbClr val="164A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6100"/>
            <a:ext cx="12192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0" y="6137275"/>
            <a:ext cx="1220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0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0" y="6137275"/>
            <a:ext cx="1220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3894187"/>
            <a:ext cx="8111066" cy="466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969" b="1" cap="all">
                <a:solidFill>
                  <a:srgbClr val="164A59"/>
                </a:solidFill>
              </a:defRPr>
            </a:lvl1pPr>
            <a:lvl2pPr marL="45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7767" y="2622260"/>
            <a:ext cx="8111066" cy="10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AF2B-EF12-41E6-ACBA-C6DABA6F3FB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1A74-4F39-49A9-AB4B-E9B4AD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Key Certification Updates   </a:t>
            </a:r>
            <a:r>
              <a:rPr lang="en-US" b="0" dirty="0">
                <a:ea typeface="+mn-ea"/>
                <a:cs typeface="+mn-cs"/>
              </a:rPr>
              <a:t>|</a:t>
            </a:r>
            <a:r>
              <a:rPr lang="en-US" dirty="0">
                <a:ea typeface="+mn-ea"/>
                <a:cs typeface="+mn-cs"/>
              </a:rPr>
              <a:t>  2016-2017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82" y="4644592"/>
            <a:ext cx="4724400" cy="1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7556" y="230121"/>
            <a:ext cx="9144000" cy="8393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0070C0"/>
                </a:solidFill>
              </a:rPr>
              <a:t>SNOWBOARDING REQUIREMENTS</a:t>
            </a:r>
            <a:br>
              <a:rPr lang="en-US" sz="3797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sz="3200" i="1" dirty="0">
                <a:solidFill>
                  <a:srgbClr val="0070C0"/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1490" y="1169709"/>
            <a:ext cx="7140228" cy="923538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>
                <a:solidFill>
                  <a:srgbClr val="164A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</a:rPr>
              <a:t>SOLID FUNDAMENTALS THROUGH BLUE TERRAIN: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5973" y="2392371"/>
            <a:ext cx="72734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Dynamic Skidded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Basic Carved Turns</a:t>
            </a:r>
            <a:endParaRPr lang="en-US" sz="3200" dirty="0"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Ollie Airs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Flat Spin 3’s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Straight Air Over a Feature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Transitional Freestyle Element</a:t>
            </a:r>
          </a:p>
        </p:txBody>
      </p:sp>
      <p:pic>
        <p:nvPicPr>
          <p:cNvPr id="3074" name="Picture 2" descr="Image result for snowboard teaching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/>
          <a:stretch/>
        </p:blipFill>
        <p:spPr bwMode="auto">
          <a:xfrm>
            <a:off x="7691718" y="1169709"/>
            <a:ext cx="4081841" cy="494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3133" y="526225"/>
            <a:ext cx="10972800" cy="1213422"/>
          </a:xfrm>
          <a:prstGeom prst="rect">
            <a:avLst/>
          </a:prstGeom>
        </p:spPr>
        <p:txBody>
          <a:bodyPr vert="horz" lIns="0" tIns="45720" rIns="0" bIns="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>
                <a:solidFill>
                  <a:srgbClr val="164A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sz="17600" dirty="0">
                <a:solidFill>
                  <a:srgbClr val="0070C0"/>
                </a:solidFill>
              </a:rPr>
              <a:t>SNOWBOARDING ASSESSMENT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sz="31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  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                     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7161" y="2118051"/>
            <a:ext cx="7154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Teaching presentation demonstrations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Participant demonstrations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Examiner set-up’s for beginner zone activities </a:t>
            </a:r>
          </a:p>
        </p:txBody>
      </p:sp>
      <p:pic>
        <p:nvPicPr>
          <p:cNvPr id="4098" name="Picture 2" descr="Image result for snowboard teaching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r="36196" b="6223"/>
          <a:stretch/>
        </p:blipFill>
        <p:spPr bwMode="auto">
          <a:xfrm>
            <a:off x="8041341" y="1132936"/>
            <a:ext cx="3419856" cy="52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459" y="291869"/>
            <a:ext cx="9229567" cy="32552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TEACHING &amp; SNOWBOARDING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ON-SNOW ASSESSMENT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Screen Shot 2014-11-06 at 7.3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242" y="4319569"/>
            <a:ext cx="8649199" cy="24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0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649"/>
            <a:ext cx="10972800" cy="60384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TEACHING  CATEGORIES: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0" dirty="0">
                <a:solidFill>
                  <a:schemeClr val="tx1"/>
                </a:solidFill>
                <a:latin typeface="+mn-lt"/>
              </a:rPr>
              <a:t>1. Safety</a:t>
            </a: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r>
              <a:rPr lang="en-US" sz="3600" b="0" dirty="0">
                <a:solidFill>
                  <a:schemeClr val="tx1"/>
                </a:solidFill>
                <a:latin typeface="+mn-lt"/>
              </a:rPr>
              <a:t>2. Communication</a:t>
            </a: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r>
              <a:rPr lang="en-US" sz="3600" b="0" dirty="0">
                <a:solidFill>
                  <a:schemeClr val="tx1"/>
                </a:solidFill>
                <a:latin typeface="+mn-lt"/>
              </a:rPr>
              <a:t>3. Movement Analysis</a:t>
            </a: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r>
              <a:rPr lang="en-US" sz="3600" b="0" dirty="0">
                <a:solidFill>
                  <a:schemeClr val="tx1"/>
                </a:solidFill>
                <a:latin typeface="+mn-lt"/>
              </a:rPr>
              <a:t>4. Demonstration</a:t>
            </a: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r>
              <a:rPr lang="en-US" sz="3600" b="0" dirty="0">
                <a:solidFill>
                  <a:schemeClr val="tx1"/>
                </a:solidFill>
                <a:latin typeface="+mn-lt"/>
              </a:rPr>
              <a:t>5. Teaching application</a:t>
            </a: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br>
              <a:rPr lang="en-US" sz="3600" b="0" dirty="0">
                <a:solidFill>
                  <a:schemeClr val="tx1"/>
                </a:solidFill>
                <a:latin typeface="+mn-lt"/>
              </a:rPr>
            </a:br>
            <a:r>
              <a:rPr lang="en-US" sz="3600" b="0" dirty="0">
                <a:solidFill>
                  <a:schemeClr val="tx1"/>
                </a:solidFill>
                <a:latin typeface="+mn-lt"/>
              </a:rPr>
              <a:t>6. teaching styles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5124" name="Picture 4" descr="Image result for snowboard teaching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76" y="1534160"/>
            <a:ext cx="6467751" cy="43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0584"/>
            <a:ext cx="12191999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 Professional Knowledge Categories: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1. terminology</a:t>
            </a: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  2. teaching concepts</a:t>
            </a: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  3. riding concepts</a:t>
            </a: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  4. equipment</a:t>
            </a: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  5. physics of SNOWBOARDING</a:t>
            </a: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  6. biomechanics</a:t>
            </a: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  7. turn mechanics</a:t>
            </a: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0" dirty="0">
                <a:solidFill>
                  <a:schemeClr val="tx1"/>
                </a:solidFill>
                <a:latin typeface="Calibri" panose="020F0502020204030204" pitchFamily="34" charset="0"/>
              </a:rPr>
              <a:t>  8. industry knowledge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 </a:t>
            </a:r>
            <a:endParaRPr lang="en-US" dirty="0"/>
          </a:p>
        </p:txBody>
      </p:sp>
      <p:pic>
        <p:nvPicPr>
          <p:cNvPr id="6146" name="Picture 2" descr="Image result for angles snowboard grav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5291"/>
          <a:stretch/>
        </p:blipFill>
        <p:spPr bwMode="auto">
          <a:xfrm>
            <a:off x="5331079" y="694944"/>
            <a:ext cx="6143944" cy="55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0939"/>
            <a:ext cx="10972800" cy="496495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TEACHING and SNOWBOARDING ON-SNOW ASSESSMENT</a:t>
            </a:r>
            <a:br>
              <a:rPr lang="en-US" sz="4000" dirty="0"/>
            </a:br>
            <a:r>
              <a:rPr lang="en-US" i="1" dirty="0">
                <a:solidFill>
                  <a:srgbClr val="0070C0"/>
                </a:solidFill>
              </a:rPr>
              <a:t>  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157155" y="44145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9016" y="2005811"/>
            <a:ext cx="5135335" cy="808097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>
                <a:solidFill>
                  <a:srgbClr val="164A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</a:rPr>
              <a:t>what: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5924" y="2680821"/>
            <a:ext cx="96775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Receive assigned LEVEL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1 Solid Fundamentals Through Blue Terrain activity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Select ONE Snowboarding Fundamental as a main focus</a:t>
            </a:r>
            <a:endParaRPr lang="en-US" sz="3200" dirty="0"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0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8591" y="250203"/>
            <a:ext cx="9599409" cy="6332857"/>
          </a:xfrm>
        </p:spPr>
        <p:txBody>
          <a:bodyPr/>
          <a:lstStyle/>
          <a:p>
            <a:r>
              <a:rPr lang="en-US" sz="3797" dirty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Fundamental Mechanics – Body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4000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9220753"/>
              </p:ext>
            </p:extLst>
          </p:nvPr>
        </p:nvGraphicFramePr>
        <p:xfrm>
          <a:off x="1809751" y="964406"/>
          <a:ext cx="8036719" cy="5893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3117" y="1038369"/>
            <a:ext cx="4617957" cy="372541"/>
          </a:xfrm>
          <a:prstGeom prst="rect">
            <a:avLst/>
          </a:prstGeom>
          <a:noFill/>
        </p:spPr>
        <p:txBody>
          <a:bodyPr wrap="none" lIns="64148" tIns="32069" rIns="64148" bIns="32069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Fundamentals (Mechanics) Relate to Skills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3319346" y="4742673"/>
            <a:ext cx="1126040" cy="843696"/>
          </a:xfrm>
          <a:prstGeom prst="rect">
            <a:avLst/>
          </a:prstGeom>
          <a:noFill/>
        </p:spPr>
        <p:txBody>
          <a:bodyPr wrap="none" lIns="64148" tIns="32069" rIns="64148" bIns="32069">
            <a:spAutoFit/>
          </a:bodyPr>
          <a:lstStyle/>
          <a:p>
            <a:pPr algn="ctr"/>
            <a:r>
              <a:rPr lang="en-US" sz="253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Edge</a:t>
            </a:r>
          </a:p>
          <a:p>
            <a:pPr algn="ctr"/>
            <a:r>
              <a:rPr lang="en-US" sz="253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Control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2677982" y="3632802"/>
            <a:ext cx="1765831" cy="930258"/>
          </a:xfrm>
          <a:prstGeom prst="rect">
            <a:avLst/>
          </a:prstGeom>
          <a:noFill/>
        </p:spPr>
        <p:txBody>
          <a:bodyPr wrap="none" lIns="64148" tIns="32069" rIns="64148" bIns="32069">
            <a:spAutoFit/>
          </a:bodyPr>
          <a:lstStyle/>
          <a:p>
            <a:pPr algn="r"/>
            <a:r>
              <a:rPr lang="en-US" sz="281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Rotational </a:t>
            </a:r>
          </a:p>
          <a:p>
            <a:pPr algn="r"/>
            <a:r>
              <a:rPr lang="en-US" sz="281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2263992" y="2283015"/>
            <a:ext cx="1415094" cy="930258"/>
          </a:xfrm>
          <a:prstGeom prst="rect">
            <a:avLst/>
          </a:prstGeom>
          <a:noFill/>
        </p:spPr>
        <p:txBody>
          <a:bodyPr wrap="none" lIns="64148" tIns="32069" rIns="64148" bIns="32069">
            <a:spAutoFit/>
          </a:bodyPr>
          <a:lstStyle/>
          <a:p>
            <a:pPr algn="r"/>
            <a:r>
              <a:rPr lang="en-US" sz="281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Pressure</a:t>
            </a:r>
          </a:p>
          <a:p>
            <a:pPr algn="r"/>
            <a:r>
              <a:rPr lang="en-US" sz="281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42639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20" y="329128"/>
            <a:ext cx="10972800" cy="49649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TEACHING and snowboarding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ON SNOW ASSESSMENT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9016" y="2005811"/>
            <a:ext cx="5135335" cy="808097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>
                <a:solidFill>
                  <a:srgbClr val="164A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</a:rPr>
              <a:t> WhY: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5925" y="2680821"/>
            <a:ext cx="79082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4531"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Discuss Common Goal Outcome</a:t>
            </a:r>
            <a:endParaRPr lang="en-US" sz="3200" dirty="0"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Board Performance specific – Skills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Body Movements specific – Fundamentals</a:t>
            </a:r>
          </a:p>
          <a:p>
            <a:pPr defTabSz="274531"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2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386"/>
            <a:ext cx="11044518" cy="56622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TEACHING and snowboarding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ON SNOW ASSESSMENT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9016" y="1640542"/>
            <a:ext cx="5135335" cy="582706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>
                <a:solidFill>
                  <a:srgbClr val="164A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</a:rPr>
              <a:t>how: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3068" y="2027025"/>
            <a:ext cx="9614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74531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Identify the different phases of a turn and HOW the skills are applied in each phase of the turn</a:t>
            </a:r>
          </a:p>
          <a:p>
            <a:pPr marL="457200" indent="-457200" defTabSz="274531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Demonstrate riding task relative to the desired action of the snowboard</a:t>
            </a:r>
          </a:p>
          <a:p>
            <a:pPr marL="457200" indent="-457200" defTabSz="274531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Observe peers and describe chosen snowboarding fundamental</a:t>
            </a:r>
          </a:p>
          <a:p>
            <a:pPr marL="457200" indent="-457200" defTabSz="274531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Feedback is related to the snowboarding fundamental focus and HOW to achieve the desired action of the snowboard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4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3765"/>
            <a:ext cx="12191999" cy="14179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        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                 </a:t>
            </a:r>
            <a:r>
              <a:rPr lang="en-US" sz="5300" dirty="0">
                <a:solidFill>
                  <a:schemeClr val="accent5"/>
                </a:solidFill>
              </a:rPr>
              <a:t>level 1  assessment WRITE UPS</a:t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4182"/>
            <a:ext cx="12192000" cy="53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16" y="355369"/>
            <a:ext cx="10972800" cy="496495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WHY THE UPDATE?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9140" y="1220805"/>
            <a:ext cx="932202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COMPLY WITH NEW NATIONAL STANDARDS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Teaching and Professional Knowledge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2. VALIDATE CANDIDATE’S UNDERSTANDING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Snowboarding Fundamentals and Categories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Teaching Fundamentals and Categories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Professional Knowledge Fundamentals and Categories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3. CANDIDATES ARE BETTER PREPARED FOR NEXT LEVEL OF                CERTIFICATION</a:t>
            </a:r>
          </a:p>
          <a:p>
            <a:r>
              <a:rPr lang="en-US" sz="2800" dirty="0">
                <a:solidFill>
                  <a:srgbClr val="0070C0"/>
                </a:solidFill>
              </a:rPr>
              <a:t>4. ONLINE REGISTRATION/ONLINE WRITTEN TEST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4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19" t="11080" r="22049" b="11217"/>
          <a:stretch/>
        </p:blipFill>
        <p:spPr>
          <a:xfrm>
            <a:off x="1754371" y="42532"/>
            <a:ext cx="8665535" cy="67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6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08192"/>
            <a:ext cx="9144000" cy="315553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POLICY &amp; PROCEDURE UPDATES</a:t>
            </a:r>
          </a:p>
        </p:txBody>
      </p:sp>
      <p:pic>
        <p:nvPicPr>
          <p:cNvPr id="5" name="Picture 4" descr="Screen Shot 2014-11-06 at 7.3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41" y="4418458"/>
            <a:ext cx="8524019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6" y="1"/>
            <a:ext cx="10972800" cy="6305908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policy and procedures: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3583" y="347373"/>
            <a:ext cx="1018349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20 hours of combined practical teaching hours and clinic, training hours.  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10 hours minimum each for teaching and clinic time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snow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combined riding and teaching assessments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Up to 15 minutes for candidate to present teaching topic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6 hours on snow assessment, 1 hour indoor assessment 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latin typeface="Calibri"/>
                <a:cs typeface="Calibri"/>
              </a:rPr>
              <a:t>Group size of 6 people, 8 maximum 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Required Synopsis – reviewed and signed by candidate and their trainer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Online Membership Join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Online Written Test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Online Registration for on snow test</a:t>
            </a:r>
          </a:p>
          <a:p>
            <a:pPr defTabSz="274531"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defTabSz="274531">
              <a:defRPr sz="1800">
                <a:solidFill>
                  <a:srgbClr val="000000"/>
                </a:solidFill>
                <a:effectLst/>
              </a:defRPr>
            </a:pPr>
            <a:endParaRPr lang="en-US" sz="2800" dirty="0"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5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4446" y="0"/>
            <a:ext cx="12998821" cy="64021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446" y="0"/>
            <a:ext cx="6635636" cy="7153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76" y="0"/>
            <a:ext cx="6737399" cy="71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18053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6887" y="138023"/>
            <a:ext cx="11548873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                               </a:t>
            </a:r>
            <a:r>
              <a:rPr lang="en-US" sz="4000" b="1" dirty="0">
                <a:solidFill>
                  <a:srgbClr val="0070C0"/>
                </a:solidFill>
              </a:rPr>
              <a:t>PRACTICAL TEACHING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1. What worked well? 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Positive attitude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Keeping it Fun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Less talking, more activities                                                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Clear visuals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Gaining Trust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2. What were your challenges?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Movement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Group Handling, i.e. large group sizes, keeping on task, staying together, different skill levels within the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i="1" dirty="0"/>
          </a:p>
        </p:txBody>
      </p:sp>
      <p:pic>
        <p:nvPicPr>
          <p:cNvPr id="1026" name="Picture 2" descr="Image result for snowboard teaching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28" y="937137"/>
            <a:ext cx="5965843" cy="44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18053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480" y="221045"/>
            <a:ext cx="113130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                                                   </a:t>
            </a:r>
            <a:r>
              <a:rPr lang="en-US" sz="4000" dirty="0">
                <a:solidFill>
                  <a:srgbClr val="0070C0"/>
                </a:solidFill>
              </a:rPr>
              <a:t>TRAINING CLINICS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1. What worked well?  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more clinics the better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Bringing riding back to the basics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Instructors who were approachable for guidance, questions and leadership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Rider improvement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2. What area(s) do you feel you need more training in to be more effective in your teaching or snowboarding?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Personal riding, all conditions, all terrain, better demos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Movement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Clear communication, Verbiage / Concise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Class handling, how to deal with splits, Bag-O-Tricks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Higher class levels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4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118" y="162565"/>
            <a:ext cx="10383575" cy="248440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SNOWBOARDING UPDATES AND REQUIREMENTS</a:t>
            </a:r>
          </a:p>
        </p:txBody>
      </p:sp>
      <p:pic>
        <p:nvPicPr>
          <p:cNvPr id="5" name="Picture 4" descr="Screen Shot 2014-11-06 at 7.3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41" y="4346308"/>
            <a:ext cx="8524019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8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9775" y="244843"/>
            <a:ext cx="7920529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0070C0"/>
                </a:solidFill>
              </a:rPr>
              <a:t>SNOWBOARDING REQUIREMENTS</a:t>
            </a:r>
            <a:br>
              <a:rPr lang="en-US" sz="49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213" y="1040756"/>
            <a:ext cx="6400371" cy="1255058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>
                <a:solidFill>
                  <a:srgbClr val="164A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</a:rPr>
              <a:t>SOLID FUNDAMENTALS THROUGH BLUE TERRAIN:</a:t>
            </a:r>
            <a:br>
              <a:rPr lang="en-US" sz="4000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7162" y="2118051"/>
            <a:ext cx="56122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Skating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Fade Turns</a:t>
            </a:r>
            <a:endParaRPr lang="en-US" sz="3200" dirty="0"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Falling Leaf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Garlands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Basic Skidded Turn</a:t>
            </a: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Basic Switch Skidded Turn</a:t>
            </a:r>
            <a:endParaRPr lang="en-US" sz="3200" dirty="0">
              <a:latin typeface="Calibri"/>
              <a:cs typeface="Calibri"/>
            </a:endParaRPr>
          </a:p>
          <a:p>
            <a:pPr marL="342900" indent="-342900" defTabSz="274531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2050" name="Picture 2" descr="Image result for snowboard teaching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28" y="1979363"/>
            <a:ext cx="6261396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616</Words>
  <Application>Microsoft Office PowerPoint</Application>
  <PresentationFormat>Widescreen</PresentationFormat>
  <Paragraphs>127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WHY THE UPDATE? </vt:lpstr>
      <vt:lpstr>POLICY &amp; PROCEDURE UPDATES</vt:lpstr>
      <vt:lpstr> policy and procedures:</vt:lpstr>
      <vt:lpstr>PowerPoint Presentation</vt:lpstr>
      <vt:lpstr>  </vt:lpstr>
      <vt:lpstr>   </vt:lpstr>
      <vt:lpstr>SNOWBOARDING UPDATES AND REQUIREMENTS</vt:lpstr>
      <vt:lpstr>SNOWBOARDING REQUIREMENTS      </vt:lpstr>
      <vt:lpstr>SNOWBOARDING REQUIREMENTS           </vt:lpstr>
      <vt:lpstr>PowerPoint Presentation</vt:lpstr>
      <vt:lpstr>TEACHING &amp; SNOWBOARDING ON-SNOW ASSESSMENT </vt:lpstr>
      <vt:lpstr> TEACHING  CATEGORIES:  1. Safety  2. Communication  3. Movement Analysis  4. Demonstration  5. Teaching application  6. teaching styles  </vt:lpstr>
      <vt:lpstr> Professional Knowledge Categories:   1. terminology    2. teaching concepts    3. riding concepts    4. equipment    5. physics of SNOWBOARDING    6. biomechanics    7. turn mechanics    8. industry knowledge     </vt:lpstr>
      <vt:lpstr>TEACHING and SNOWBOARDING ON-SNOW ASSESSMENT     </vt:lpstr>
      <vt:lpstr>           Fundamental Mechanics – Body          </vt:lpstr>
      <vt:lpstr>TEACHING and snowboarding ON SNOW ASSESSMENT</vt:lpstr>
      <vt:lpstr>TEACHING and snowboarding ON SNOW ASSESSMENT</vt:lpstr>
      <vt:lpstr>                            level 1  assessment WRITE UPS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Phillips</dc:creator>
  <cp:lastModifiedBy>kirsten</cp:lastModifiedBy>
  <cp:revision>41</cp:revision>
  <dcterms:created xsi:type="dcterms:W3CDTF">2015-11-22T17:49:09Z</dcterms:created>
  <dcterms:modified xsi:type="dcterms:W3CDTF">2016-12-07T21:35:14Z</dcterms:modified>
</cp:coreProperties>
</file>